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269" r:id="rId2"/>
    <p:sldId id="1421" r:id="rId3"/>
    <p:sldId id="1440" r:id="rId4"/>
    <p:sldId id="1534" r:id="rId5"/>
    <p:sldId id="1441" r:id="rId6"/>
    <p:sldId id="1442" r:id="rId7"/>
    <p:sldId id="1452" r:id="rId8"/>
    <p:sldId id="1495" r:id="rId9"/>
    <p:sldId id="1496" r:id="rId10"/>
    <p:sldId id="1498" r:id="rId11"/>
    <p:sldId id="1497" r:id="rId12"/>
    <p:sldId id="1443" r:id="rId13"/>
    <p:sldId id="1444" r:id="rId14"/>
    <p:sldId id="1532" r:id="rId15"/>
    <p:sldId id="1533" r:id="rId16"/>
    <p:sldId id="1427" r:id="rId17"/>
    <p:sldId id="1428" r:id="rId18"/>
    <p:sldId id="1429" r:id="rId19"/>
    <p:sldId id="1430" r:id="rId20"/>
    <p:sldId id="1431" r:id="rId21"/>
    <p:sldId id="1432" r:id="rId22"/>
    <p:sldId id="1433" r:id="rId23"/>
    <p:sldId id="1438" r:id="rId24"/>
    <p:sldId id="1436" r:id="rId25"/>
    <p:sldId id="1437" r:id="rId26"/>
    <p:sldId id="1439" r:id="rId27"/>
    <p:sldId id="1298" r:id="rId28"/>
    <p:sldId id="1445" r:id="rId29"/>
    <p:sldId id="1446" r:id="rId30"/>
    <p:sldId id="1447" r:id="rId31"/>
    <p:sldId id="1448" r:id="rId32"/>
    <p:sldId id="1449" r:id="rId33"/>
    <p:sldId id="1450" r:id="rId34"/>
    <p:sldId id="1451" r:id="rId35"/>
    <p:sldId id="1528" r:id="rId36"/>
    <p:sldId id="1529" r:id="rId37"/>
    <p:sldId id="1530" r:id="rId38"/>
    <p:sldId id="1531" r:id="rId39"/>
    <p:sldId id="1478" r:id="rId40"/>
    <p:sldId id="1487" r:id="rId41"/>
    <p:sldId id="1499" r:id="rId42"/>
    <p:sldId id="1500" r:id="rId43"/>
    <p:sldId id="1501" r:id="rId44"/>
    <p:sldId id="1502" r:id="rId45"/>
    <p:sldId id="1459" r:id="rId46"/>
    <p:sldId id="1460" r:id="rId47"/>
    <p:sldId id="1461" r:id="rId48"/>
    <p:sldId id="1462" r:id="rId49"/>
    <p:sldId id="1493" r:id="rId50"/>
    <p:sldId id="1463" r:id="rId51"/>
    <p:sldId id="1464" r:id="rId52"/>
    <p:sldId id="1465" r:id="rId53"/>
    <p:sldId id="1492" r:id="rId54"/>
    <p:sldId id="1466" r:id="rId55"/>
    <p:sldId id="1467" r:id="rId56"/>
    <p:sldId id="1468" r:id="rId57"/>
    <p:sldId id="1469" r:id="rId58"/>
    <p:sldId id="1470" r:id="rId59"/>
    <p:sldId id="1474" r:id="rId60"/>
    <p:sldId id="1488" r:id="rId61"/>
    <p:sldId id="1471" r:id="rId62"/>
    <p:sldId id="1472" r:id="rId63"/>
    <p:sldId id="1473" r:id="rId64"/>
    <p:sldId id="1491" r:id="rId65"/>
    <p:sldId id="1490" r:id="rId66"/>
    <p:sldId id="1489" r:id="rId67"/>
    <p:sldId id="1475" r:id="rId68"/>
    <p:sldId id="1476" r:id="rId69"/>
    <p:sldId id="1477" r:id="rId70"/>
    <p:sldId id="1494" r:id="rId71"/>
    <p:sldId id="1503" r:id="rId72"/>
  </p:sldIdLst>
  <p:sldSz cx="24377650" cy="13716000"/>
  <p:notesSz cx="6858000" cy="9144000"/>
  <p:defaultTextStyle>
    <a:defPPr>
      <a:defRPr lang="en-US"/>
    </a:defPPr>
    <a:lvl1pPr algn="l" defTabSz="1827213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1pPr>
    <a:lvl2pPr marL="912813" indent="-455613" algn="l" defTabSz="1827213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2pPr>
    <a:lvl3pPr marL="1827213" indent="-912813" algn="l" defTabSz="1827213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3pPr>
    <a:lvl4pPr marL="2741613" indent="-1370013" algn="l" defTabSz="1827213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4pPr>
    <a:lvl5pPr marL="3656013" indent="-1827213" algn="l" defTabSz="1827213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5pPr>
    <a:lvl6pPr marL="2286000" algn="l" defTabSz="914400" rtl="0" eaLnBrk="1" latinLnBrk="1" hangingPunct="1"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6pPr>
    <a:lvl7pPr marL="2743200" algn="l" defTabSz="914400" rtl="0" eaLnBrk="1" latinLnBrk="1" hangingPunct="1"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7pPr>
    <a:lvl8pPr marL="3200400" algn="l" defTabSz="914400" rtl="0" eaLnBrk="1" latinLnBrk="1" hangingPunct="1"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8pPr>
    <a:lvl9pPr marL="3657600" algn="l" defTabSz="914400" rtl="0" eaLnBrk="1" latinLnBrk="1" hangingPunct="1">
      <a:defRPr sz="3600" kern="1200">
        <a:solidFill>
          <a:schemeClr val="tx1"/>
        </a:solidFill>
        <a:latin typeface="Lato Light" pitchFamily="-65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D2B"/>
    <a:srgbClr val="112129"/>
    <a:srgbClr val="FFFFFF"/>
    <a:srgbClr val="43CEFF"/>
    <a:srgbClr val="000000"/>
    <a:srgbClr val="404140"/>
    <a:srgbClr val="3E3F41"/>
    <a:srgbClr val="DFDFDF"/>
    <a:srgbClr val="0A46A4"/>
    <a:srgbClr val="1A949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239" autoAdjust="0"/>
  </p:normalViewPr>
  <p:slideViewPr>
    <p:cSldViewPr snapToGrid="0" snapToObjects="1">
      <p:cViewPr>
        <p:scale>
          <a:sx n="35" d="100"/>
          <a:sy n="35" d="100"/>
        </p:scale>
        <p:origin x="-102" y="-240"/>
      </p:cViewPr>
      <p:guideLst>
        <p:guide orient="horz" pos="4370"/>
        <p:guide pos="14432"/>
        <p:guide pos="918"/>
        <p:guide pos="76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 Light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pitchFamily="34" charset="0"/>
              </a:defRPr>
            </a:lvl1pPr>
          </a:lstStyle>
          <a:p>
            <a:fld id="{D0F0F22B-869D-4231-A310-36240D080F8E}" type="datetimeFigureOut">
              <a:rPr lang="en-US" altLang="ko-KR"/>
              <a:pPr/>
              <a:t>11/26/2017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 Light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pitchFamily="34" charset="0"/>
              </a:defRPr>
            </a:lvl1pPr>
          </a:lstStyle>
          <a:p>
            <a:fld id="{D6BFF0B4-8853-4ACB-9897-3DC11923F7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095363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MS PGothic" pitchFamily="34" charset="-128"/>
        <a:cs typeface="+mn-cs"/>
      </a:defRPr>
    </a:lvl1pPr>
    <a:lvl2pPr marL="9128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MS PGothic" pitchFamily="34" charset="-128"/>
        <a:cs typeface="+mn-cs"/>
      </a:defRPr>
    </a:lvl2pPr>
    <a:lvl3pPr marL="18272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MS PGothic" pitchFamily="34" charset="-128"/>
        <a:cs typeface="+mn-cs"/>
      </a:defRPr>
    </a:lvl3pPr>
    <a:lvl4pPr marL="27416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MS PGothic" pitchFamily="34" charset="-128"/>
        <a:cs typeface="+mn-cs"/>
      </a:defRPr>
    </a:lvl4pPr>
    <a:lvl5pPr marL="36560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MS PGothic" pitchFamily="34" charset="-128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FF0B4-8853-4ACB-9897-3DC11923F745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3759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http://black.game.daum.net/black/index.daum </a:t>
            </a:r>
            <a:r>
              <a:rPr lang="ko-KR" altLang="en-US" smtClean="0">
                <a:latin typeface="Calibri" pitchFamily="34" charset="0"/>
              </a:rPr>
              <a:t>검은사막</a:t>
            </a: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33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http://csonline.nexon.com/Contents/main/index.aspx</a:t>
            </a:r>
            <a:r>
              <a:rPr lang="en-US" altLang="ko-KR" baseline="0" dirty="0" smtClean="0">
                <a:latin typeface="Calibri" pitchFamily="34" charset="0"/>
              </a:rPr>
              <a:t> </a:t>
            </a:r>
            <a:r>
              <a:rPr lang="ko-KR" altLang="en-US" baseline="0" dirty="0" smtClean="0">
                <a:latin typeface="Calibri" pitchFamily="34" charset="0"/>
              </a:rPr>
              <a:t>카운터 스트라이크</a:t>
            </a: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34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FF0B4-8853-4ACB-9897-3DC11923F745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375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FF0B4-8853-4ACB-9897-3DC11923F745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375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FF0B4-8853-4ACB-9897-3DC11923F745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375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28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http://www.leagueoflegends.co.kr/ </a:t>
            </a:r>
            <a:r>
              <a:rPr lang="ko-KR" altLang="en-US" dirty="0" err="1" smtClean="0">
                <a:latin typeface="Calibri" pitchFamily="34" charset="0"/>
              </a:rPr>
              <a:t>리그오브레전드</a:t>
            </a: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29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http://sa.nexon.com/channeling/Gate.aspx   </a:t>
            </a:r>
            <a:r>
              <a:rPr lang="ko-KR" altLang="en-US" dirty="0" err="1" smtClean="0">
                <a:latin typeface="Calibri" pitchFamily="34" charset="0"/>
              </a:rPr>
              <a:t>서든어택</a:t>
            </a: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30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http://df.game.naver.com/df/home </a:t>
            </a:r>
            <a:r>
              <a:rPr lang="ko-KR" altLang="en-US" dirty="0" err="1" smtClean="0">
                <a:latin typeface="Calibri" pitchFamily="34" charset="0"/>
              </a:rPr>
              <a:t>던전</a:t>
            </a:r>
            <a:r>
              <a:rPr lang="ko-KR" altLang="en-US" dirty="0" smtClean="0">
                <a:latin typeface="Calibri" pitchFamily="34" charset="0"/>
              </a:rPr>
              <a:t> 엔 파이터</a:t>
            </a: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31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 smtClean="0">
                <a:latin typeface="Calibri" pitchFamily="34" charset="0"/>
              </a:rPr>
              <a:t>http://bns.plaync.com/ </a:t>
            </a:r>
            <a:r>
              <a:rPr lang="ko-KR" altLang="en-US" dirty="0" err="1" smtClean="0">
                <a:latin typeface="Calibri" pitchFamily="34" charset="0"/>
              </a:rPr>
              <a:t>블레이드</a:t>
            </a:r>
            <a:r>
              <a:rPr lang="ko-KR" altLang="en-US" dirty="0" smtClean="0">
                <a:latin typeface="Calibri" pitchFamily="34" charset="0"/>
              </a:rPr>
              <a:t> 엔 </a:t>
            </a:r>
            <a:r>
              <a:rPr lang="ko-KR" altLang="en-US" dirty="0" err="1" smtClean="0">
                <a:latin typeface="Calibri" pitchFamily="34" charset="0"/>
              </a:rPr>
              <a:t>소울</a:t>
            </a:r>
            <a:endParaRPr lang="en-US" altLang="ko-KR" dirty="0" smtClean="0">
              <a:latin typeface="Calibri" pitchFamily="34" charset="0"/>
            </a:endParaRPr>
          </a:p>
          <a:p>
            <a:pPr>
              <a:spcBef>
                <a:spcPct val="0"/>
              </a:spcBef>
            </a:pPr>
            <a:endParaRPr lang="ko-KR" altLang="ko-KR" dirty="0" smtClean="0">
              <a:latin typeface="Calibri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fld id="{DC85F44B-DA00-4DDA-9A25-55216C84CBFF}" type="slidenum">
              <a:rPr lang="en-US" altLang="ko-KR" sz="1200">
                <a:latin typeface="Calibri" pitchFamily="34" charset="0"/>
              </a:rPr>
              <a:pPr/>
              <a:t>32</a:t>
            </a:fld>
            <a:endParaRPr lang="en-US" altLang="ko-K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870274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00312" y="5781237"/>
            <a:ext cx="3226795" cy="4187306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2093575" y="5781237"/>
            <a:ext cx="3226795" cy="4187306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1981648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135797" y="4072637"/>
            <a:ext cx="4295048" cy="557354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21714759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2137368" y="4263075"/>
            <a:ext cx="4184644" cy="5577461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8845140" y="5122029"/>
            <a:ext cx="2614331" cy="4639653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511003" y="4040479"/>
            <a:ext cx="7416128" cy="4271369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23189457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426546" cy="13716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2894292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4102163"/>
            <a:ext cx="4879954" cy="474582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743528" y="4102163"/>
            <a:ext cx="4879954" cy="474582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501075" y="4102163"/>
            <a:ext cx="4879954" cy="474582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887101" y="8864212"/>
            <a:ext cx="4879954" cy="483909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4621121" y="8864212"/>
            <a:ext cx="4879954" cy="483909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6857182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863574" y="5535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743528" y="5535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4623482" y="5535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4623482" y="4571736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9497696" y="4571736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9497696" y="9150590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743528" y="9150590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863574" y="9150590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-16380" y="9150590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-16380" y="4571736"/>
            <a:ext cx="4879954" cy="45662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8755645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365236" y="3486211"/>
            <a:ext cx="9121014" cy="5465258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0764346" y="7416425"/>
            <a:ext cx="5201777" cy="3916945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40694171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428750" y="4477612"/>
            <a:ext cx="7537740" cy="4580045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18531941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41463" y="328581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19220" y="328581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301786" y="328581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679543" y="328581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4829598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928191" y="4565443"/>
            <a:ext cx="3145972" cy="5584449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249946" y="4565443"/>
            <a:ext cx="3145972" cy="5584449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0589235" y="4565443"/>
            <a:ext cx="3145972" cy="5584449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4910990" y="4565443"/>
            <a:ext cx="3145972" cy="5584449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19218168" y="4565443"/>
            <a:ext cx="3145972" cy="5584449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280131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23043" y="4058644"/>
            <a:ext cx="3631906" cy="6407976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055348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2709188" y="750888"/>
            <a:ext cx="687387" cy="68738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 sz="440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9" name="TextBox 11"/>
          <p:cNvSpPr txBox="1">
            <a:spLocks noChangeArrowheads="1"/>
          </p:cNvSpPr>
          <p:nvPr userDrawn="1"/>
        </p:nvSpPr>
        <p:spPr bwMode="auto">
          <a:xfrm>
            <a:off x="22679025" y="819150"/>
            <a:ext cx="7381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fld id="{DC84B00F-786C-4046-852F-818E59EDACC9}" type="slidenum">
              <a:rPr lang="id-ID" altLang="ko-KR" sz="2400" b="1"/>
              <a:pPr algn="ctr"/>
              <a:t>‹#›</a:t>
            </a:fld>
            <a:endParaRPr lang="id-ID" altLang="ko-KR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0" r:id="rId8"/>
    <p:sldLayoutId id="2147483661" r:id="rId9"/>
    <p:sldLayoutId id="2147483664" r:id="rId10"/>
    <p:sldLayoutId id="2147483665" r:id="rId11"/>
    <p:sldLayoutId id="2147483666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Lato Light"/>
          <a:ea typeface="MS PGothic" pitchFamily="34" charset="-128"/>
          <a:cs typeface="Lato Light"/>
        </a:defRPr>
      </a:lvl1pPr>
      <a:lvl2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2pPr>
      <a:lvl3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3pPr>
      <a:lvl4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4pPr>
      <a:lvl5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itchFamily="-65" charset="0"/>
          <a:ea typeface="MS PGothic" pitchFamily="34" charset="-128"/>
        </a:defRPr>
      </a:lvl9pPr>
    </p:titleStyle>
    <p:bodyStyle>
      <a:lvl1pPr algn="l" defTabSz="1827213" rtl="0" fontAlgn="base">
        <a:lnSpc>
          <a:spcPct val="90000"/>
        </a:lnSpc>
        <a:spcBef>
          <a:spcPts val="2000"/>
        </a:spcBef>
        <a:spcAft>
          <a:spcPct val="0"/>
        </a:spcAft>
        <a:buFont typeface="Arial" pitchFamily="34" charset="0"/>
        <a:defRPr lang="en-US" sz="48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1pPr>
      <a:lvl2pPr marL="9128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defRPr lang="en-US" sz="40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2pPr>
      <a:lvl3pPr marL="18272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defRPr lang="en-US" sz="36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3pPr>
      <a:lvl4pPr marL="2741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defRPr lang="en-US" sz="32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4pPr>
      <a:lvl5pPr marL="36560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defRPr lang="en-US" sz="3200" kern="1200" dirty="0">
          <a:solidFill>
            <a:schemeClr val="tx1"/>
          </a:solidFill>
          <a:latin typeface="Lato Light"/>
          <a:ea typeface="MS PGothic" pitchFamily="34" charset="-128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423688" cy="13716000"/>
          </a:xfrm>
          <a:prstGeom prst="rect">
            <a:avLst/>
          </a:prstGeom>
          <a:solidFill>
            <a:srgbClr val="384558">
              <a:alpha val="8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2050" name="Group 11"/>
          <p:cNvGrpSpPr>
            <a:grpSpLocks/>
          </p:cNvGrpSpPr>
          <p:nvPr/>
        </p:nvGrpSpPr>
        <p:grpSpPr bwMode="auto">
          <a:xfrm>
            <a:off x="5715001" y="1719118"/>
            <a:ext cx="12871449" cy="4314930"/>
            <a:chOff x="5714696" y="4242508"/>
            <a:chExt cx="12872495" cy="4315571"/>
          </a:xfrm>
        </p:grpSpPr>
        <p:sp>
          <p:nvSpPr>
            <p:cNvPr id="2052" name="TextBox 12"/>
            <p:cNvSpPr txBox="1">
              <a:spLocks noChangeArrowheads="1"/>
            </p:cNvSpPr>
            <p:nvPr/>
          </p:nvSpPr>
          <p:spPr bwMode="auto">
            <a:xfrm>
              <a:off x="6372298" y="5379495"/>
              <a:ext cx="11512420" cy="1015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ko-KR" sz="6000" b="1" dirty="0" smtClean="0">
                  <a:solidFill>
                    <a:schemeClr val="bg1"/>
                  </a:solidFill>
                  <a:latin typeface="Montserrat" pitchFamily="-65" charset="0"/>
                </a:rPr>
                <a:t>Game Level up community site</a:t>
              </a:r>
              <a:endParaRPr lang="en-US" altLang="ko-KR" sz="6000" b="1" dirty="0">
                <a:solidFill>
                  <a:schemeClr val="bg1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chemeClr val="bg1"/>
                </a:solidFill>
              </a:endParaRPr>
            </a:p>
          </p:txBody>
        </p:sp>
        <p:sp>
          <p:nvSpPr>
            <p:cNvPr id="2054" name="TextBox 14"/>
            <p:cNvSpPr txBox="1">
              <a:spLocks noChangeArrowheads="1"/>
            </p:cNvSpPr>
            <p:nvPr/>
          </p:nvSpPr>
          <p:spPr bwMode="auto">
            <a:xfrm>
              <a:off x="8416302" y="7850088"/>
              <a:ext cx="7424431" cy="70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  <a:latin typeface="Montserrat Light" pitchFamily="-65" charset="0"/>
                </a:rPr>
                <a:t>게임 관련 등급 커뮤니티 사이트</a:t>
              </a:r>
              <a:endParaRPr lang="en-US" altLang="ko-KR" sz="4000" dirty="0">
                <a:solidFill>
                  <a:schemeClr val="bg1"/>
                </a:solidFill>
                <a:latin typeface="Montserrat Light" pitchFamily="-65" charset="0"/>
              </a:endParaRPr>
            </a:p>
          </p:txBody>
        </p:sp>
      </p:grp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17991415" y="8533488"/>
            <a:ext cx="59503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Montserrat Light" pitchFamily="-65" charset="0"/>
              </a:rPr>
              <a:t>김</a:t>
            </a:r>
            <a:endParaRPr lang="en-US" altLang="ko-KR" sz="3200" dirty="0" smtClean="0">
              <a:solidFill>
                <a:schemeClr val="bg1"/>
              </a:solidFill>
              <a:latin typeface="Montserrat Light" pitchFamily="-65" charset="0"/>
            </a:endParaRPr>
          </a:p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Montserrat Light" pitchFamily="-65" charset="0"/>
              </a:rPr>
              <a:t>권</a:t>
            </a:r>
            <a:endParaRPr lang="en-US" altLang="ko-KR" sz="3200" dirty="0" smtClean="0">
              <a:solidFill>
                <a:schemeClr val="bg1"/>
              </a:solidFill>
              <a:latin typeface="Montserrat Light" pitchFamily="-65" charset="0"/>
            </a:endParaRPr>
          </a:p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Montserrat Light" pitchFamily="-65" charset="0"/>
              </a:rPr>
              <a:t>배</a:t>
            </a:r>
            <a:endParaRPr lang="en-US" altLang="ko-KR" sz="3200" dirty="0" smtClean="0">
              <a:solidFill>
                <a:schemeClr val="bg1"/>
              </a:solidFill>
              <a:latin typeface="Montserrat Light" pitchFamily="-65" charset="0"/>
            </a:endParaRPr>
          </a:p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Montserrat Light" pitchFamily="-65" charset="0"/>
              </a:rPr>
              <a:t>이</a:t>
            </a:r>
            <a:endParaRPr lang="en-US" altLang="ko-KR" sz="3200" dirty="0" smtClean="0">
              <a:solidFill>
                <a:schemeClr val="bg1"/>
              </a:solidFill>
              <a:latin typeface="Montserrat Light" pitchFamily="-65" charset="0"/>
            </a:endParaRPr>
          </a:p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Montserrat Light" pitchFamily="-65" charset="0"/>
              </a:rPr>
              <a:t>조</a:t>
            </a:r>
            <a:endParaRPr lang="en-US" altLang="ko-KR" sz="3200" dirty="0" smtClean="0">
              <a:solidFill>
                <a:schemeClr val="bg1"/>
              </a:solidFill>
              <a:latin typeface="Montserrat Light" pitchFamily="-6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92048" y="1025100"/>
            <a:ext cx="6772922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5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MS PGothic" panose="020B0600070205080204" pitchFamily="34" charset="-128"/>
              </a:rPr>
              <a:t>중간점검 및 </a:t>
            </a:r>
            <a:r>
              <a:rPr lang="en-US" altLang="ko-KR" dirty="0" smtClean="0">
                <a:latin typeface="MS PGothic" panose="020B0600070205080204" pitchFamily="34" charset="-128"/>
              </a:rPr>
              <a:t>2</a:t>
            </a:r>
            <a:r>
              <a:rPr lang="ko-KR" altLang="en-US" dirty="0" smtClean="0">
                <a:latin typeface="MS PGothic" panose="020B0600070205080204" pitchFamily="34" charset="-128"/>
              </a:rPr>
              <a:t>차 벤치마킹</a:t>
            </a:r>
            <a:endParaRPr lang="en-US" altLang="ko-KR" dirty="0" smtClean="0">
              <a:latin typeface="MS PGothic" panose="020B0600070205080204" pitchFamily="34" charset="-128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MS PGothic" panose="020B0600070205080204" pitchFamily="34" charset="-128"/>
              </a:rPr>
              <a:t>보완점 추가</a:t>
            </a:r>
            <a:endParaRPr lang="en-US" altLang="ko-KR" dirty="0">
              <a:latin typeface="MS PGothic" panose="020B0600070205080204" pitchFamily="34" charset="-128"/>
            </a:endParaRPr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전체적인 디버깅 및 코딩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en-US" altLang="ko-KR" dirty="0" smtClean="0"/>
              <a:t>DB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마무리 점검 및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보완</a:t>
            </a:r>
            <a:endParaRPr lang="en-US" altLang="ko-KR" dirty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전체적인 디버깅</a:t>
            </a:r>
            <a:r>
              <a:rPr lang="en-US" altLang="ko-KR" dirty="0"/>
              <a:t> </a:t>
            </a:r>
            <a:r>
              <a:rPr lang="ko-KR" altLang="en-US" dirty="0" smtClean="0"/>
              <a:t>및 코딩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endParaRPr lang="en-US" altLang="ko-KR" dirty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13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err="1" smtClean="0"/>
              <a:t>메일링</a:t>
            </a:r>
            <a:r>
              <a:rPr lang="ko-KR" altLang="en-US" dirty="0" smtClean="0"/>
              <a:t> 서비스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606615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18311" y="1025100"/>
            <a:ext cx="6920397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6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/>
              <a:t>Admin</a:t>
            </a:r>
            <a:r>
              <a:rPr lang="ko-KR" altLang="en-US" dirty="0"/>
              <a:t>단에서 회원목록</a:t>
            </a:r>
            <a:r>
              <a:rPr lang="en-US" altLang="ko-KR" dirty="0"/>
              <a:t>/</a:t>
            </a:r>
            <a:r>
              <a:rPr lang="ko-KR" altLang="en-US" dirty="0"/>
              <a:t>게시판 </a:t>
            </a:r>
            <a:r>
              <a:rPr lang="ko-KR" altLang="en-US" dirty="0" smtClean="0"/>
              <a:t>목록 등 </a:t>
            </a:r>
            <a:r>
              <a:rPr lang="ko-KR" altLang="en-US" dirty="0"/>
              <a:t>엑셀로 받아오기 </a:t>
            </a:r>
            <a:r>
              <a:rPr lang="ko-KR" altLang="en-US" dirty="0" smtClean="0"/>
              <a:t>시작</a:t>
            </a:r>
            <a:endParaRPr lang="en-US" altLang="ko-KR" dirty="0"/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DB</a:t>
            </a:r>
            <a:r>
              <a:rPr lang="ko-KR" altLang="en-US" dirty="0" smtClean="0"/>
              <a:t>추가 및 수정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전체적인 코딩 보완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디버</a:t>
            </a:r>
            <a:r>
              <a:rPr lang="ko-KR" altLang="en-US" dirty="0"/>
              <a:t>깅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통계처리 완료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r>
              <a:rPr lang="en-US" altLang="ko-KR" dirty="0" smtClean="0"/>
              <a:t>PPT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디버깅 및 코딩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발표준</a:t>
            </a:r>
            <a:r>
              <a:rPr lang="ko-KR" altLang="en-US" dirty="0"/>
              <a:t>비</a:t>
            </a:r>
            <a:endParaRPr lang="en-US" altLang="ko-KR" dirty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69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발표</a:t>
            </a:r>
            <a:endParaRPr lang="en-US" altLang="ko-KR" dirty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399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>
                <a:latin typeface="MS PGothic" panose="020B0600070205080204" pitchFamily="34" charset="-128"/>
              </a:rPr>
              <a:t>Admin</a:t>
            </a:r>
            <a:r>
              <a:rPr lang="ko-KR" altLang="en-US" dirty="0">
                <a:latin typeface="MS PGothic" panose="020B0600070205080204" pitchFamily="34" charset="-128"/>
              </a:rPr>
              <a:t>단 엑셀파일 받아오기 완료</a:t>
            </a:r>
            <a:endParaRPr lang="en-US" altLang="ko-KR" dirty="0">
              <a:latin typeface="MS PGothic" panose="020B0600070205080204" pitchFamily="34" charset="-128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MS PGothic" panose="020B0600070205080204" pitchFamily="34" charset="-128"/>
              </a:rPr>
              <a:t>통계 처리 시작</a:t>
            </a:r>
            <a:endParaRPr lang="en-US" altLang="ko-KR" dirty="0">
              <a:latin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0693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61580047"/>
              </p:ext>
            </p:extLst>
          </p:nvPr>
        </p:nvGraphicFramePr>
        <p:xfrm>
          <a:off x="1600200" y="3135313"/>
          <a:ext cx="18319750" cy="10034591"/>
        </p:xfrm>
        <a:graphic>
          <a:graphicData uri="http://schemas.openxmlformats.org/drawingml/2006/table">
            <a:tbl>
              <a:tblPr/>
              <a:tblGrid>
                <a:gridCol w="3255963"/>
                <a:gridCol w="3013075"/>
                <a:gridCol w="3013075"/>
                <a:gridCol w="3013075"/>
                <a:gridCol w="3011487"/>
                <a:gridCol w="3013075"/>
              </a:tblGrid>
              <a:tr h="14335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기획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DB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설계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디자인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프로그래밍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(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코딩</a:t>
                      </a: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)</a:t>
                      </a: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테스트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(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디버깅</a:t>
                      </a: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)</a:t>
                      </a:r>
                    </a:p>
                  </a:txBody>
                  <a:tcPr marL="113139" marR="113139" marT="60960" marB="6096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4335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1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35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2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35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3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35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4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2000"/>
                        </a:spcBef>
                        <a:buFont typeface="Arial" pitchFamily="34" charset="0"/>
                        <a:defRPr sz="44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6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32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5pPr>
                      <a:lvl6pPr marL="25146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6pPr>
                      <a:lvl7pPr marL="29718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7pPr>
                      <a:lvl8pPr marL="34290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8pPr>
                      <a:lvl9pPr marL="3886200" indent="-228600" defTabSz="1827213" fontAlgn="base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Lato Light" pitchFamily="-65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3513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5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3513">
                <a:tc>
                  <a:txBody>
                    <a:bodyPr/>
                    <a:lstStyle/>
                    <a:p>
                      <a:pPr marL="0" marR="0" lvl="0" indent="0" algn="ctr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6</a:t>
                      </a:r>
                      <a:r>
                        <a:rPr kumimoji="0" lang="ko-KR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ato Light" pitchFamily="-65" charset="0"/>
                          <a:ea typeface="Open Sans Semibold" pitchFamily="-65" charset="0"/>
                        </a:rPr>
                        <a:t>주</a:t>
                      </a:r>
                      <a:endParaRPr kumimoji="0" lang="en-US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ato Light" pitchFamily="-65" charset="0"/>
                        <a:ea typeface="Open Sans Semibold" pitchFamily="-65" charset="0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555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72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6F7FA"/>
                        </a:solidFill>
                        <a:effectLst/>
                        <a:latin typeface="Lato Light" pitchFamily="-65" charset="0"/>
                        <a:ea typeface="MS PGothic" pitchFamily="34" charset="-128"/>
                      </a:endParaRPr>
                    </a:p>
                  </a:txBody>
                  <a:tcPr marL="113139" marR="113139" marT="60960" marB="60960" anchor="ctr" horzOverflow="overflow">
                    <a:lnL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>
                          <a:alpha val="50195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78" name="Freeform 48"/>
          <p:cNvSpPr>
            <a:spLocks noEditPoints="1"/>
          </p:cNvSpPr>
          <p:nvPr/>
        </p:nvSpPr>
        <p:spPr bwMode="auto">
          <a:xfrm>
            <a:off x="18014951" y="10610850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Rectangle 31"/>
          <p:cNvSpPr/>
          <p:nvPr/>
        </p:nvSpPr>
        <p:spPr>
          <a:xfrm>
            <a:off x="9353094" y="978934"/>
            <a:ext cx="5650820" cy="1169509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6000" b="1" dirty="0" smtClean="0">
                <a:solidFill>
                  <a:schemeClr val="tx2"/>
                </a:solidFill>
                <a:latin typeface="Montserrat"/>
                <a:cs typeface="Montserrat"/>
              </a:rPr>
              <a:t>프로젝트  일정</a:t>
            </a:r>
            <a:endParaRPr lang="en-US" sz="60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74978" y="1932923"/>
            <a:ext cx="6207062" cy="86173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2016.01.25~2016.02.26</a:t>
            </a:r>
            <a:endParaRPr lang="en-US" sz="4000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27" name="Freeform 48"/>
          <p:cNvSpPr>
            <a:spLocks noEditPoints="1"/>
          </p:cNvSpPr>
          <p:nvPr/>
        </p:nvSpPr>
        <p:spPr bwMode="auto">
          <a:xfrm>
            <a:off x="5980112" y="4889500"/>
            <a:ext cx="809625" cy="814388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48"/>
          <p:cNvSpPr>
            <a:spLocks noEditPoints="1"/>
          </p:cNvSpPr>
          <p:nvPr/>
        </p:nvSpPr>
        <p:spPr bwMode="auto">
          <a:xfrm>
            <a:off x="11956260" y="7820025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48"/>
          <p:cNvSpPr>
            <a:spLocks noEditPoints="1"/>
          </p:cNvSpPr>
          <p:nvPr/>
        </p:nvSpPr>
        <p:spPr bwMode="auto">
          <a:xfrm>
            <a:off x="15003914" y="9267826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48"/>
          <p:cNvSpPr>
            <a:spLocks noEditPoints="1"/>
          </p:cNvSpPr>
          <p:nvPr/>
        </p:nvSpPr>
        <p:spPr bwMode="auto">
          <a:xfrm>
            <a:off x="15003913" y="10610850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48"/>
          <p:cNvSpPr>
            <a:spLocks noEditPoints="1"/>
          </p:cNvSpPr>
          <p:nvPr/>
        </p:nvSpPr>
        <p:spPr bwMode="auto">
          <a:xfrm>
            <a:off x="8926512" y="6361112"/>
            <a:ext cx="809625" cy="814388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48"/>
          <p:cNvSpPr>
            <a:spLocks noEditPoints="1"/>
          </p:cNvSpPr>
          <p:nvPr/>
        </p:nvSpPr>
        <p:spPr bwMode="auto">
          <a:xfrm>
            <a:off x="8948281" y="7820025"/>
            <a:ext cx="809625" cy="814388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48"/>
          <p:cNvSpPr>
            <a:spLocks noEditPoints="1"/>
          </p:cNvSpPr>
          <p:nvPr/>
        </p:nvSpPr>
        <p:spPr bwMode="auto">
          <a:xfrm>
            <a:off x="15003914" y="7821613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48"/>
          <p:cNvSpPr>
            <a:spLocks noEditPoints="1"/>
          </p:cNvSpPr>
          <p:nvPr/>
        </p:nvSpPr>
        <p:spPr bwMode="auto">
          <a:xfrm>
            <a:off x="18032881" y="12027268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Freeform 48"/>
          <p:cNvSpPr>
            <a:spLocks noEditPoints="1"/>
          </p:cNvSpPr>
          <p:nvPr/>
        </p:nvSpPr>
        <p:spPr bwMode="auto">
          <a:xfrm>
            <a:off x="15021843" y="12027268"/>
            <a:ext cx="809625" cy="81280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4043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90963" y="3806825"/>
            <a:ext cx="5026025" cy="3757613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69463" y="3806825"/>
            <a:ext cx="5026025" cy="3757613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467013" y="3806825"/>
            <a:ext cx="5026025" cy="3757613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40967" name="TextBox 19"/>
          <p:cNvSpPr txBox="1">
            <a:spLocks noChangeArrowheads="1"/>
          </p:cNvSpPr>
          <p:nvPr/>
        </p:nvSpPr>
        <p:spPr bwMode="auto">
          <a:xfrm>
            <a:off x="4454524" y="5402263"/>
            <a:ext cx="3878263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설계</a:t>
            </a:r>
            <a:r>
              <a:rPr lang="en-US" altLang="ko-KR" sz="3200" dirty="0" smtClean="0"/>
              <a:t>, ADMIN </a:t>
            </a:r>
            <a:r>
              <a:rPr lang="ko-KR" altLang="en-US" sz="3200" dirty="0" smtClean="0"/>
              <a:t>및 </a:t>
            </a:r>
            <a:r>
              <a:rPr lang="en-US" altLang="ko-KR" sz="3200" dirty="0" smtClean="0"/>
              <a:t>USER </a:t>
            </a:r>
            <a:r>
              <a:rPr lang="ko-KR" altLang="en-US" sz="3200" dirty="0" smtClean="0"/>
              <a:t>코딩</a:t>
            </a:r>
            <a:endParaRPr lang="en-US" altLang="ko-KR" sz="3200" dirty="0" smtClean="0"/>
          </a:p>
        </p:txBody>
      </p:sp>
      <p:sp>
        <p:nvSpPr>
          <p:cNvPr id="40970" name="TextBox 27"/>
          <p:cNvSpPr txBox="1">
            <a:spLocks noChangeArrowheads="1"/>
          </p:cNvSpPr>
          <p:nvPr/>
        </p:nvSpPr>
        <p:spPr bwMode="auto">
          <a:xfrm>
            <a:off x="4454525" y="4386263"/>
            <a:ext cx="3878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ko-KR" altLang="en-US" sz="6000" b="1" dirty="0" smtClean="0"/>
              <a:t>권</a:t>
            </a:r>
            <a:endParaRPr lang="en-US" altLang="ko-KR" sz="6000" b="1" dirty="0"/>
          </a:p>
        </p:txBody>
      </p:sp>
      <p:sp>
        <p:nvSpPr>
          <p:cNvPr id="40971" name="TextBox 28"/>
          <p:cNvSpPr txBox="1">
            <a:spLocks noChangeArrowheads="1"/>
          </p:cNvSpPr>
          <p:nvPr/>
        </p:nvSpPr>
        <p:spPr bwMode="auto">
          <a:xfrm>
            <a:off x="10247313" y="4386263"/>
            <a:ext cx="38782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ko-KR" altLang="en-US" sz="6000" b="1" dirty="0" smtClean="0"/>
              <a:t>김</a:t>
            </a:r>
            <a:endParaRPr lang="en-US" altLang="ko-KR" sz="6000" b="1" dirty="0"/>
          </a:p>
        </p:txBody>
      </p:sp>
      <p:sp>
        <p:nvSpPr>
          <p:cNvPr id="40972" name="TextBox 32"/>
          <p:cNvSpPr txBox="1">
            <a:spLocks noChangeArrowheads="1"/>
          </p:cNvSpPr>
          <p:nvPr/>
        </p:nvSpPr>
        <p:spPr bwMode="auto">
          <a:xfrm>
            <a:off x="16041688" y="4386263"/>
            <a:ext cx="38782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ko-KR" altLang="en-US" sz="6000" b="1" dirty="0" smtClean="0"/>
              <a:t>배</a:t>
            </a:r>
            <a:endParaRPr lang="en-US" altLang="ko-KR" sz="6000" b="1" dirty="0"/>
          </a:p>
        </p:txBody>
      </p:sp>
      <p:sp>
        <p:nvSpPr>
          <p:cNvPr id="34" name="Rectangle 33"/>
          <p:cNvSpPr/>
          <p:nvPr/>
        </p:nvSpPr>
        <p:spPr>
          <a:xfrm>
            <a:off x="11256963" y="2657475"/>
            <a:ext cx="2111375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38763" y="2657475"/>
            <a:ext cx="2111375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021175" y="2593975"/>
            <a:ext cx="1919288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90963" y="8624888"/>
            <a:ext cx="5026025" cy="3757612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69463" y="8624888"/>
            <a:ext cx="5026025" cy="3757612"/>
          </a:xfrm>
          <a:prstGeom prst="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40984" name="TextBox 51"/>
          <p:cNvSpPr txBox="1">
            <a:spLocks noChangeArrowheads="1"/>
          </p:cNvSpPr>
          <p:nvPr/>
        </p:nvSpPr>
        <p:spPr bwMode="auto">
          <a:xfrm>
            <a:off x="4454525" y="9205913"/>
            <a:ext cx="3878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ko-KR" altLang="en-US" sz="6000" b="1" dirty="0" smtClean="0"/>
              <a:t>이</a:t>
            </a:r>
            <a:endParaRPr lang="en-US" altLang="ko-KR" sz="6000" b="1" dirty="0"/>
          </a:p>
        </p:txBody>
      </p:sp>
      <p:sp>
        <p:nvSpPr>
          <p:cNvPr id="40985" name="TextBox 52"/>
          <p:cNvSpPr txBox="1">
            <a:spLocks noChangeArrowheads="1"/>
          </p:cNvSpPr>
          <p:nvPr/>
        </p:nvSpPr>
        <p:spPr bwMode="auto">
          <a:xfrm>
            <a:off x="10247313" y="9205913"/>
            <a:ext cx="38782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ko-KR" altLang="en-US" sz="6000" b="1" dirty="0" smtClean="0"/>
              <a:t>조</a:t>
            </a:r>
            <a:endParaRPr lang="en-US" altLang="ko-KR" sz="6000" b="1" dirty="0"/>
          </a:p>
        </p:txBody>
      </p:sp>
      <p:sp>
        <p:nvSpPr>
          <p:cNvPr id="55" name="Rectangle 54"/>
          <p:cNvSpPr/>
          <p:nvPr/>
        </p:nvSpPr>
        <p:spPr>
          <a:xfrm>
            <a:off x="11256963" y="7707313"/>
            <a:ext cx="2111375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338763" y="7707313"/>
            <a:ext cx="2111375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021175" y="7643813"/>
            <a:ext cx="1919288" cy="149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40991" name="TextBox 70"/>
          <p:cNvSpPr txBox="1">
            <a:spLocks noChangeArrowheads="1"/>
          </p:cNvSpPr>
          <p:nvPr/>
        </p:nvSpPr>
        <p:spPr bwMode="auto">
          <a:xfrm>
            <a:off x="10247313" y="5487988"/>
            <a:ext cx="38782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설계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디자인</a:t>
            </a:r>
            <a:r>
              <a:rPr lang="en-US" altLang="ko-KR" sz="3200" dirty="0"/>
              <a:t>, ADMIN </a:t>
            </a:r>
            <a:r>
              <a:rPr lang="ko-KR" altLang="en-US" sz="3200" dirty="0"/>
              <a:t>및 </a:t>
            </a:r>
            <a:r>
              <a:rPr lang="en-US" altLang="ko-KR" sz="3200" dirty="0"/>
              <a:t>USER </a:t>
            </a:r>
            <a:r>
              <a:rPr lang="ko-KR" altLang="en-US" sz="3200" dirty="0"/>
              <a:t>코딩</a:t>
            </a:r>
            <a:endParaRPr lang="en-US" altLang="ko-KR" sz="3200" dirty="0"/>
          </a:p>
          <a:p>
            <a:pPr algn="ctr">
              <a:lnSpc>
                <a:spcPct val="120000"/>
              </a:lnSpc>
            </a:pPr>
            <a:endParaRPr lang="en-US" altLang="ko-KR" sz="3200" dirty="0"/>
          </a:p>
        </p:txBody>
      </p:sp>
      <p:sp>
        <p:nvSpPr>
          <p:cNvPr id="40993" name="TextBox 72"/>
          <p:cNvSpPr txBox="1">
            <a:spLocks noChangeArrowheads="1"/>
          </p:cNvSpPr>
          <p:nvPr/>
        </p:nvSpPr>
        <p:spPr bwMode="auto">
          <a:xfrm>
            <a:off x="4429125" y="10221913"/>
            <a:ext cx="3878263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3200" dirty="0"/>
              <a:t>DB</a:t>
            </a:r>
            <a:r>
              <a:rPr lang="ko-KR" altLang="en-US" sz="3200" dirty="0" smtClean="0"/>
              <a:t>설계</a:t>
            </a:r>
            <a:r>
              <a:rPr lang="en-US" altLang="ko-KR" sz="3200" dirty="0"/>
              <a:t>, ADMIN </a:t>
            </a:r>
            <a:r>
              <a:rPr lang="ko-KR" altLang="en-US" sz="3200" dirty="0"/>
              <a:t>및 </a:t>
            </a:r>
            <a:r>
              <a:rPr lang="en-US" altLang="ko-KR" sz="3200" dirty="0"/>
              <a:t>USER </a:t>
            </a:r>
            <a:r>
              <a:rPr lang="ko-KR" altLang="en-US" sz="3200" dirty="0"/>
              <a:t>코딩</a:t>
            </a:r>
            <a:endParaRPr lang="en-US" altLang="ko-KR" sz="3200" dirty="0"/>
          </a:p>
          <a:p>
            <a:pPr algn="ctr">
              <a:lnSpc>
                <a:spcPct val="120000"/>
              </a:lnSpc>
            </a:pPr>
            <a:endParaRPr lang="en-US" altLang="ko-KR" sz="3200" dirty="0"/>
          </a:p>
        </p:txBody>
      </p:sp>
      <p:sp>
        <p:nvSpPr>
          <p:cNvPr id="40994" name="TextBox 73"/>
          <p:cNvSpPr txBox="1">
            <a:spLocks noChangeArrowheads="1"/>
          </p:cNvSpPr>
          <p:nvPr/>
        </p:nvSpPr>
        <p:spPr bwMode="auto">
          <a:xfrm>
            <a:off x="10208819" y="10221913"/>
            <a:ext cx="3878262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3200" dirty="0"/>
              <a:t>DB</a:t>
            </a:r>
            <a:r>
              <a:rPr lang="ko-KR" altLang="en-US" sz="3200" dirty="0" smtClean="0"/>
              <a:t>설계</a:t>
            </a:r>
            <a:r>
              <a:rPr lang="en-US" altLang="ko-KR" sz="3200" dirty="0"/>
              <a:t>, ADMIN </a:t>
            </a:r>
            <a:r>
              <a:rPr lang="ko-KR" altLang="en-US" sz="3200" dirty="0"/>
              <a:t>및 </a:t>
            </a:r>
            <a:r>
              <a:rPr lang="en-US" altLang="ko-KR" sz="3200" dirty="0"/>
              <a:t>USER </a:t>
            </a:r>
            <a:r>
              <a:rPr lang="ko-KR" altLang="en-US" sz="3200" dirty="0"/>
              <a:t>코딩</a:t>
            </a:r>
            <a:endParaRPr lang="en-US" altLang="ko-KR" sz="3200" dirty="0"/>
          </a:p>
          <a:p>
            <a:pPr algn="ctr">
              <a:lnSpc>
                <a:spcPct val="120000"/>
              </a:lnSpc>
            </a:pPr>
            <a:endParaRPr lang="en-US" altLang="ko-KR" sz="3200" dirty="0"/>
          </a:p>
        </p:txBody>
      </p:sp>
      <p:sp>
        <p:nvSpPr>
          <p:cNvPr id="40997" name="Freeform 63"/>
          <p:cNvSpPr>
            <a:spLocks noEditPoints="1"/>
          </p:cNvSpPr>
          <p:nvPr/>
        </p:nvSpPr>
        <p:spPr bwMode="auto">
          <a:xfrm>
            <a:off x="11637963" y="3113088"/>
            <a:ext cx="1117600" cy="1211262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Rectangle 55"/>
          <p:cNvSpPr/>
          <p:nvPr/>
        </p:nvSpPr>
        <p:spPr>
          <a:xfrm>
            <a:off x="10425504" y="1025100"/>
            <a:ext cx="3506002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역할 분담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60" name="Freeform 63"/>
          <p:cNvSpPr>
            <a:spLocks noEditPoints="1"/>
          </p:cNvSpPr>
          <p:nvPr/>
        </p:nvSpPr>
        <p:spPr bwMode="auto">
          <a:xfrm>
            <a:off x="5845175" y="3113088"/>
            <a:ext cx="1117600" cy="1211262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" name="Freeform 63"/>
          <p:cNvSpPr>
            <a:spLocks noEditPoints="1"/>
          </p:cNvSpPr>
          <p:nvPr/>
        </p:nvSpPr>
        <p:spPr bwMode="auto">
          <a:xfrm>
            <a:off x="17422019" y="3113088"/>
            <a:ext cx="1117600" cy="1211262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" name="Freeform 63"/>
          <p:cNvSpPr>
            <a:spLocks noEditPoints="1"/>
          </p:cNvSpPr>
          <p:nvPr/>
        </p:nvSpPr>
        <p:spPr bwMode="auto">
          <a:xfrm>
            <a:off x="5845175" y="7850982"/>
            <a:ext cx="1117600" cy="1211262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Freeform 63"/>
          <p:cNvSpPr>
            <a:spLocks noEditPoints="1"/>
          </p:cNvSpPr>
          <p:nvPr/>
        </p:nvSpPr>
        <p:spPr bwMode="auto">
          <a:xfrm>
            <a:off x="11637963" y="7850982"/>
            <a:ext cx="1117600" cy="1211262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41688" y="5487988"/>
            <a:ext cx="3878262" cy="1215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/>
              <a:t>DB</a:t>
            </a:r>
            <a:r>
              <a:rPr lang="ko-KR" altLang="en-US" sz="3200" dirty="0" smtClean="0"/>
              <a:t>설계</a:t>
            </a:r>
            <a:r>
              <a:rPr lang="en-US" altLang="ko-KR" sz="3200" dirty="0" smtClean="0"/>
              <a:t>,ADMIN </a:t>
            </a:r>
            <a:r>
              <a:rPr lang="ko-KR" altLang="en-US" sz="3200" dirty="0"/>
              <a:t>및 </a:t>
            </a:r>
            <a:r>
              <a:rPr lang="en-US" altLang="ko-KR" sz="3200" dirty="0"/>
              <a:t>USER </a:t>
            </a:r>
            <a:r>
              <a:rPr lang="ko-KR" altLang="en-US" sz="3200" dirty="0"/>
              <a:t>코딩</a:t>
            </a:r>
            <a:endParaRPr lang="en-US" altLang="ko-KR" sz="3200" dirty="0"/>
          </a:p>
        </p:txBody>
      </p:sp>
    </p:spTree>
    <p:extLst>
      <p:ext uri="{BB962C8B-B14F-4D97-AF65-F5344CB8AC3E}">
        <p14:creationId xmlns="" xmlns:p14="http://schemas.microsoft.com/office/powerpoint/2010/main" val="310673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" y="2640103"/>
            <a:ext cx="24322691" cy="1018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882588" cy="137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</a:rPr>
              <a:t>ADMIN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815326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" y="-26893"/>
            <a:ext cx="20036119" cy="12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667435" cy="1371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</a:rPr>
              <a:t>USER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35" y="11974087"/>
            <a:ext cx="18610731" cy="183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8682952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" y="0"/>
            <a:ext cx="24423689" cy="137160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6" tIns="45701" rIns="91406" bIns="45701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F0000"/>
              </a:solidFill>
            </a:endParaRPr>
          </a:p>
        </p:txBody>
      </p:sp>
      <p:grpSp>
        <p:nvGrpSpPr>
          <p:cNvPr id="16386" name="Group 11"/>
          <p:cNvGrpSpPr>
            <a:grpSpLocks/>
          </p:cNvGrpSpPr>
          <p:nvPr/>
        </p:nvGrpSpPr>
        <p:grpSpPr bwMode="auto">
          <a:xfrm>
            <a:off x="4162097" y="4749802"/>
            <a:ext cx="16049297" cy="6063528"/>
            <a:chOff x="5240886" y="4242508"/>
            <a:chExt cx="13658200" cy="6064429"/>
          </a:xfrm>
        </p:grpSpPr>
        <p:sp>
          <p:nvSpPr>
            <p:cNvPr id="16388" name="TextBox 12"/>
            <p:cNvSpPr txBox="1">
              <a:spLocks noChangeArrowheads="1"/>
            </p:cNvSpPr>
            <p:nvPr/>
          </p:nvSpPr>
          <p:spPr bwMode="auto">
            <a:xfrm>
              <a:off x="5583715" y="4963935"/>
              <a:ext cx="13089584" cy="20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12900" b="1" dirty="0" smtClean="0">
                  <a:solidFill>
                    <a:srgbClr val="FFFFFF"/>
                  </a:solidFill>
                  <a:latin typeface="Montserrat" pitchFamily="-65" charset="0"/>
                </a:rPr>
                <a:t>벤치마</a:t>
              </a:r>
              <a:r>
                <a:rPr lang="ko-KR" altLang="en-US" sz="12900" b="1" dirty="0">
                  <a:solidFill>
                    <a:srgbClr val="FFFFFF"/>
                  </a:solidFill>
                  <a:latin typeface="Montserrat" pitchFamily="-65" charset="0"/>
                </a:rPr>
                <a:t>킹</a:t>
              </a:r>
              <a:r>
                <a:rPr lang="ko-KR" altLang="en-US" sz="12900" b="1" dirty="0" smtClean="0">
                  <a:solidFill>
                    <a:srgbClr val="FFFFFF"/>
                  </a:solidFill>
                  <a:latin typeface="Montserrat" pitchFamily="-65" charset="0"/>
                </a:rPr>
                <a:t>선정 </a:t>
              </a:r>
              <a:r>
                <a:rPr lang="ko-KR" altLang="en-US" sz="12900" b="1" dirty="0">
                  <a:solidFill>
                    <a:srgbClr val="FFFFFF"/>
                  </a:solidFill>
                  <a:latin typeface="Montserrat" pitchFamily="-65" charset="0"/>
                </a:rPr>
                <a:t>회의록</a:t>
              </a:r>
              <a:endParaRPr lang="en-US" altLang="ko-KR" sz="12900" b="1" dirty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40886" y="4242508"/>
              <a:ext cx="13658200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  <p:sp>
          <p:nvSpPr>
            <p:cNvPr id="6" name="TextBox 12"/>
            <p:cNvSpPr txBox="1">
              <a:spLocks noChangeArrowheads="1"/>
            </p:cNvSpPr>
            <p:nvPr/>
          </p:nvSpPr>
          <p:spPr bwMode="auto">
            <a:xfrm>
              <a:off x="6824719" y="9183386"/>
              <a:ext cx="10533263" cy="112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ko-KR" sz="6700" b="1" dirty="0">
                  <a:solidFill>
                    <a:srgbClr val="FFFFFF"/>
                  </a:solidFill>
                  <a:latin typeface="Montserrat" pitchFamily="-65" charset="0"/>
                </a:rPr>
                <a:t>2016. 01. 25 ~ 2016. 01. 28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044973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0786" y="-19050"/>
            <a:ext cx="24423689" cy="137160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6" tIns="45701" rIns="91406" bIns="45701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F0000"/>
              </a:solidFill>
            </a:endParaRPr>
          </a:p>
        </p:txBody>
      </p:sp>
      <p:pic>
        <p:nvPicPr>
          <p:cNvPr id="60418" name="Picture 2" descr="C:\Users\303\Desktop\회의록\인벤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0" y="9832158"/>
            <a:ext cx="5476509" cy="2364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C:\Users\303\Desktop\회의록\1451568392_1398994151saraminlogo1404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934"/>
          <a:stretch/>
        </p:blipFill>
        <p:spPr bwMode="auto">
          <a:xfrm>
            <a:off x="6236810" y="4370386"/>
            <a:ext cx="6885838" cy="24685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Picture 5" descr="C:\Users\303\Desktop\회의록\네이버카페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077"/>
          <a:stretch/>
        </p:blipFill>
        <p:spPr bwMode="auto">
          <a:xfrm>
            <a:off x="6236810" y="7551464"/>
            <a:ext cx="6393401" cy="15681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C:\Users\303\Desktop\회의록\쿠팡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0" y="2216423"/>
            <a:ext cx="6551493" cy="1441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1599783" y="2485370"/>
            <a:ext cx="4291485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1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월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 25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일</a:t>
            </a:r>
            <a:endParaRPr lang="en-US" altLang="ko-KR" sz="5500" b="1" dirty="0">
              <a:solidFill>
                <a:srgbClr val="FFFFFF"/>
              </a:solidFill>
              <a:latin typeface="Montserrat" pitchFamily="-65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99786" y="5081448"/>
            <a:ext cx="4291485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1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월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 26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일</a:t>
            </a:r>
            <a:endParaRPr lang="en-US" altLang="ko-KR" sz="5500" b="1" dirty="0">
              <a:solidFill>
                <a:srgbClr val="FFFFFF"/>
              </a:solidFill>
              <a:latin typeface="Montserrat" pitchFamily="-65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802933" y="7812334"/>
            <a:ext cx="4088338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1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월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 27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일</a:t>
            </a:r>
            <a:endParaRPr lang="en-US" altLang="ko-KR" sz="5500" b="1" dirty="0">
              <a:solidFill>
                <a:srgbClr val="FFFFFF"/>
              </a:solidFill>
              <a:latin typeface="Montserrat" pitchFamily="-65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99787" y="10491128"/>
            <a:ext cx="4291482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en-US" altLang="ko-KR" sz="5500" b="1" dirty="0">
                <a:solidFill>
                  <a:srgbClr val="FFFF00"/>
                </a:solidFill>
                <a:latin typeface="Montserrat" pitchFamily="-65" charset="0"/>
              </a:rPr>
              <a:t>1</a:t>
            </a:r>
            <a:r>
              <a:rPr lang="ko-KR" altLang="en-US" sz="5500" b="1" dirty="0">
                <a:solidFill>
                  <a:srgbClr val="FFFF00"/>
                </a:solidFill>
                <a:latin typeface="Montserrat" pitchFamily="-65" charset="0"/>
              </a:rPr>
              <a:t>월</a:t>
            </a:r>
            <a:r>
              <a:rPr lang="en-US" altLang="ko-KR" sz="5500" b="1" dirty="0">
                <a:solidFill>
                  <a:srgbClr val="FFFF00"/>
                </a:solidFill>
                <a:latin typeface="Montserrat" pitchFamily="-65" charset="0"/>
              </a:rPr>
              <a:t> 28</a:t>
            </a:r>
            <a:r>
              <a:rPr lang="ko-KR" altLang="en-US" sz="5500" b="1" dirty="0">
                <a:solidFill>
                  <a:srgbClr val="FFFF00"/>
                </a:solidFill>
                <a:latin typeface="Montserrat" pitchFamily="-65" charset="0"/>
              </a:rPr>
              <a:t>일</a:t>
            </a:r>
            <a:endParaRPr lang="en-US" altLang="ko-KR" sz="5500" b="1" dirty="0">
              <a:solidFill>
                <a:srgbClr val="FFFF00"/>
              </a:solidFill>
              <a:latin typeface="Montserrat" pitchFamily="-65" charset="0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13940969" y="2485370"/>
            <a:ext cx="9090832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ko-KR" altLang="en-US" sz="5500" b="1" dirty="0" err="1">
                <a:solidFill>
                  <a:srgbClr val="FFFFFF"/>
                </a:solidFill>
                <a:latin typeface="Montserrat" pitchFamily="-65" charset="0"/>
              </a:rPr>
              <a:t>쿠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    팡 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: </a:t>
            </a:r>
            <a:r>
              <a:rPr lang="ko-KR" altLang="en-US" sz="5500" b="1" dirty="0" err="1">
                <a:solidFill>
                  <a:srgbClr val="FFFFFF"/>
                </a:solidFill>
                <a:latin typeface="Montserrat" pitchFamily="-65" charset="0"/>
              </a:rPr>
              <a:t>소셜커머스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 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13940967" y="4370387"/>
            <a:ext cx="9827240" cy="191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사람인 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: 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채용정보 및   </a:t>
            </a:r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		    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채용지원사이트</a:t>
            </a:r>
            <a:endParaRPr lang="en-US" altLang="ko-KR" sz="5500" b="1" dirty="0">
              <a:solidFill>
                <a:srgbClr val="FFFFFF"/>
              </a:solidFill>
              <a:latin typeface="Montserrat" pitchFamily="-65" charset="0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13940970" y="7812334"/>
            <a:ext cx="6424527" cy="10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ko-KR" altLang="en-US" sz="5500" b="1" dirty="0" err="1">
                <a:solidFill>
                  <a:srgbClr val="FFFFFF"/>
                </a:solidFill>
                <a:latin typeface="Montserrat" pitchFamily="-65" charset="0"/>
              </a:rPr>
              <a:t>네이버카페</a:t>
            </a:r>
            <a:r>
              <a:rPr lang="ko-KR" altLang="en-US" sz="5500" b="1" dirty="0">
                <a:solidFill>
                  <a:srgbClr val="FFFFFF"/>
                </a:solidFill>
                <a:latin typeface="Montserrat" pitchFamily="-65" charset="0"/>
              </a:rPr>
              <a:t> </a:t>
            </a:r>
            <a:endParaRPr lang="en-US" altLang="ko-KR" sz="5500" b="1" dirty="0">
              <a:solidFill>
                <a:srgbClr val="FFFFFF"/>
              </a:solidFill>
              <a:latin typeface="Montserrat" pitchFamily="-65" charset="0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3940969" y="10491129"/>
            <a:ext cx="9497126" cy="191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673" tIns="108836" rIns="217673" bIns="108836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r>
              <a:rPr lang="ko-KR" altLang="en-US" sz="5500" b="1" dirty="0">
                <a:solidFill>
                  <a:srgbClr val="FFFF00"/>
                </a:solidFill>
                <a:latin typeface="Montserrat" pitchFamily="-65" charset="0"/>
              </a:rPr>
              <a:t>인    벤 </a:t>
            </a:r>
            <a:r>
              <a:rPr lang="en-US" altLang="ko-KR" sz="5500" b="1" dirty="0">
                <a:solidFill>
                  <a:srgbClr val="FFFF00"/>
                </a:solidFill>
                <a:latin typeface="Montserrat" pitchFamily="-65" charset="0"/>
              </a:rPr>
              <a:t>: </a:t>
            </a:r>
            <a:r>
              <a:rPr lang="ko-KR" altLang="en-US" sz="5500" b="1" dirty="0">
                <a:solidFill>
                  <a:srgbClr val="FFFF00"/>
                </a:solidFill>
                <a:latin typeface="Montserrat" pitchFamily="-65" charset="0"/>
              </a:rPr>
              <a:t>종합 커뮤니티</a:t>
            </a:r>
            <a:endParaRPr lang="en-US" altLang="ko-KR" sz="5500" b="1" dirty="0">
              <a:solidFill>
                <a:srgbClr val="FFFF00"/>
              </a:solidFill>
              <a:latin typeface="Montserrat" pitchFamily="-65" charset="0"/>
            </a:endParaRPr>
          </a:p>
          <a:p>
            <a:r>
              <a:rPr lang="en-US" altLang="ko-KR" sz="5500" b="1" dirty="0">
                <a:solidFill>
                  <a:srgbClr val="FFFFFF"/>
                </a:solidFill>
                <a:latin typeface="Montserrat" pitchFamily="-65" charset="0"/>
              </a:rPr>
              <a:t>	</a:t>
            </a:r>
            <a:r>
              <a:rPr lang="en-US" altLang="ko-KR" sz="5500" b="1" dirty="0">
                <a:solidFill>
                  <a:srgbClr val="FFFF00"/>
                </a:solidFill>
                <a:latin typeface="Montserrat" pitchFamily="-65" charset="0"/>
              </a:rPr>
              <a:t>    (</a:t>
            </a:r>
            <a:r>
              <a:rPr lang="ko-KR" altLang="en-US" sz="5500" b="1" dirty="0">
                <a:solidFill>
                  <a:srgbClr val="FFFF00"/>
                </a:solidFill>
                <a:latin typeface="Montserrat" pitchFamily="-65" charset="0"/>
              </a:rPr>
              <a:t>벤치마킹 선정</a:t>
            </a:r>
            <a:r>
              <a:rPr lang="en-US" altLang="ko-KR" sz="5500" b="1" dirty="0">
                <a:solidFill>
                  <a:srgbClr val="FFFF00"/>
                </a:solidFill>
                <a:latin typeface="Montserrat" pitchFamily="-65" charset="0"/>
              </a:rPr>
              <a:t>) </a:t>
            </a:r>
          </a:p>
        </p:txBody>
      </p:sp>
    </p:spTree>
    <p:extLst>
      <p:ext uri="{BB962C8B-B14F-4D97-AF65-F5344CB8AC3E}">
        <p14:creationId xmlns="" xmlns:p14="http://schemas.microsoft.com/office/powerpoint/2010/main" val="3330925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>
          <a:xfrm>
            <a:off x="76182" y="180725"/>
            <a:ext cx="16464814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2016. 01. 25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쿠팡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: http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://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www.coupang.com </a:t>
            </a:r>
            <a:endParaRPr lang="en-US" sz="55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pic>
        <p:nvPicPr>
          <p:cNvPr id="61442" name="Picture 2" descr="C:\Users\303\Desktop\회의록\쿠팡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6" y="2274176"/>
            <a:ext cx="15077289" cy="963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3"/>
          <p:cNvSpPr/>
          <p:nvPr/>
        </p:nvSpPr>
        <p:spPr>
          <a:xfrm>
            <a:off x="16263333" y="2511437"/>
            <a:ext cx="6975039" cy="884844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 smtClean="0">
                <a:solidFill>
                  <a:schemeClr val="tx2"/>
                </a:solidFill>
                <a:latin typeface="Montserrat"/>
                <a:cs typeface="Montserrat"/>
              </a:rPr>
              <a:t>회원가입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회원정보수정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- 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주문배송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상품검색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카테고리별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)</a:t>
            </a: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장바구니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상품상세페이지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상품설명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상품필수표기정보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상품문의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상품상세검색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쿠폰발급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카테고리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 smtClean="0">
                <a:solidFill>
                  <a:schemeClr val="tx2"/>
                </a:solidFill>
                <a:latin typeface="Montserrat"/>
                <a:cs typeface="Montserrat"/>
              </a:rPr>
              <a:t>고객센터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2" name="Freeform 143"/>
          <p:cNvSpPr>
            <a:spLocks noChangeArrowheads="1"/>
          </p:cNvSpPr>
          <p:nvPr/>
        </p:nvSpPr>
        <p:spPr bwMode="auto">
          <a:xfrm>
            <a:off x="16147622" y="457877"/>
            <a:ext cx="584200" cy="538166"/>
          </a:xfrm>
          <a:custGeom>
            <a:avLst/>
            <a:gdLst>
              <a:gd name="T0" fmla="*/ 304971 w 609"/>
              <a:gd name="T1" fmla="*/ 441457 h 559"/>
              <a:gd name="T2" fmla="*/ 304971 w 609"/>
              <a:gd name="T3" fmla="*/ 441457 h 559"/>
              <a:gd name="T4" fmla="*/ 243593 w 609"/>
              <a:gd name="T5" fmla="*/ 434725 h 559"/>
              <a:gd name="T6" fmla="*/ 41238 w 609"/>
              <a:gd name="T7" fmla="*/ 516476 h 559"/>
              <a:gd name="T8" fmla="*/ 115083 w 609"/>
              <a:gd name="T9" fmla="*/ 394330 h 559"/>
              <a:gd name="T10" fmla="*/ 0 w 609"/>
              <a:gd name="T11" fmla="*/ 224095 h 559"/>
              <a:gd name="T12" fmla="*/ 304971 w 609"/>
              <a:gd name="T13" fmla="*/ 0 h 559"/>
              <a:gd name="T14" fmla="*/ 583089 w 609"/>
              <a:gd name="T15" fmla="*/ 224095 h 559"/>
              <a:gd name="T16" fmla="*/ 304971 w 609"/>
              <a:gd name="T17" fmla="*/ 441457 h 559"/>
              <a:gd name="T18" fmla="*/ 156322 w 609"/>
              <a:gd name="T19" fmla="*/ 169273 h 559"/>
              <a:gd name="T20" fmla="*/ 156322 w 609"/>
              <a:gd name="T21" fmla="*/ 169273 h 559"/>
              <a:gd name="T22" fmla="*/ 101657 w 609"/>
              <a:gd name="T23" fmla="*/ 224095 h 559"/>
              <a:gd name="T24" fmla="*/ 156322 w 609"/>
              <a:gd name="T25" fmla="*/ 277954 h 559"/>
              <a:gd name="T26" fmla="*/ 210027 w 609"/>
              <a:gd name="T27" fmla="*/ 224095 h 559"/>
              <a:gd name="T28" fmla="*/ 156322 w 609"/>
              <a:gd name="T29" fmla="*/ 169273 h 559"/>
              <a:gd name="T30" fmla="*/ 291544 w 609"/>
              <a:gd name="T31" fmla="*/ 169273 h 559"/>
              <a:gd name="T32" fmla="*/ 291544 w 609"/>
              <a:gd name="T33" fmla="*/ 169273 h 559"/>
              <a:gd name="T34" fmla="*/ 236880 w 609"/>
              <a:gd name="T35" fmla="*/ 224095 h 559"/>
              <a:gd name="T36" fmla="*/ 291544 w 609"/>
              <a:gd name="T37" fmla="*/ 277954 h 559"/>
              <a:gd name="T38" fmla="*/ 346209 w 609"/>
              <a:gd name="T39" fmla="*/ 224095 h 559"/>
              <a:gd name="T40" fmla="*/ 291544 w 609"/>
              <a:gd name="T41" fmla="*/ 169273 h 559"/>
              <a:gd name="T42" fmla="*/ 426767 w 609"/>
              <a:gd name="T43" fmla="*/ 169273 h 559"/>
              <a:gd name="T44" fmla="*/ 426767 w 609"/>
              <a:gd name="T45" fmla="*/ 169273 h 559"/>
              <a:gd name="T46" fmla="*/ 373062 w 609"/>
              <a:gd name="T47" fmla="*/ 224095 h 559"/>
              <a:gd name="T48" fmla="*/ 426767 w 609"/>
              <a:gd name="T49" fmla="*/ 277954 h 559"/>
              <a:gd name="T50" fmla="*/ 481432 w 609"/>
              <a:gd name="T51" fmla="*/ 224095 h 559"/>
              <a:gd name="T52" fmla="*/ 426767 w 609"/>
              <a:gd name="T53" fmla="*/ 169273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06" tIns="45701" rIns="91406" bIns="45701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93561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>
          <a:xfrm>
            <a:off x="76181" y="180725"/>
            <a:ext cx="16666798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2016. 01. 26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사람인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: http://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www.saramin.co.kr</a:t>
            </a:r>
            <a:endParaRPr lang="en-US" sz="55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8911" y="1858986"/>
            <a:ext cx="13200039" cy="107219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3"/>
          <p:cNvSpPr/>
          <p:nvPr/>
        </p:nvSpPr>
        <p:spPr>
          <a:xfrm>
            <a:off x="16263333" y="857141"/>
            <a:ext cx="7530270" cy="12157039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회원가입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개인회원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 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회원정보수정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 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입사지원 현황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카테고리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전체채용정보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직업별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지역별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문서서식 다운로드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  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게시판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기업회원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채용등록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공고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/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지원자관리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기업정보수정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통합검색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sz="43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2" name="Freeform 143"/>
          <p:cNvSpPr>
            <a:spLocks noChangeArrowheads="1"/>
          </p:cNvSpPr>
          <p:nvPr/>
        </p:nvSpPr>
        <p:spPr bwMode="auto">
          <a:xfrm>
            <a:off x="16742979" y="457875"/>
            <a:ext cx="584200" cy="538166"/>
          </a:xfrm>
          <a:custGeom>
            <a:avLst/>
            <a:gdLst>
              <a:gd name="T0" fmla="*/ 304971 w 609"/>
              <a:gd name="T1" fmla="*/ 441457 h 559"/>
              <a:gd name="T2" fmla="*/ 304971 w 609"/>
              <a:gd name="T3" fmla="*/ 441457 h 559"/>
              <a:gd name="T4" fmla="*/ 243593 w 609"/>
              <a:gd name="T5" fmla="*/ 434725 h 559"/>
              <a:gd name="T6" fmla="*/ 41238 w 609"/>
              <a:gd name="T7" fmla="*/ 516476 h 559"/>
              <a:gd name="T8" fmla="*/ 115083 w 609"/>
              <a:gd name="T9" fmla="*/ 394330 h 559"/>
              <a:gd name="T10" fmla="*/ 0 w 609"/>
              <a:gd name="T11" fmla="*/ 224095 h 559"/>
              <a:gd name="T12" fmla="*/ 304971 w 609"/>
              <a:gd name="T13" fmla="*/ 0 h 559"/>
              <a:gd name="T14" fmla="*/ 583089 w 609"/>
              <a:gd name="T15" fmla="*/ 224095 h 559"/>
              <a:gd name="T16" fmla="*/ 304971 w 609"/>
              <a:gd name="T17" fmla="*/ 441457 h 559"/>
              <a:gd name="T18" fmla="*/ 156322 w 609"/>
              <a:gd name="T19" fmla="*/ 169273 h 559"/>
              <a:gd name="T20" fmla="*/ 156322 w 609"/>
              <a:gd name="T21" fmla="*/ 169273 h 559"/>
              <a:gd name="T22" fmla="*/ 101657 w 609"/>
              <a:gd name="T23" fmla="*/ 224095 h 559"/>
              <a:gd name="T24" fmla="*/ 156322 w 609"/>
              <a:gd name="T25" fmla="*/ 277954 h 559"/>
              <a:gd name="T26" fmla="*/ 210027 w 609"/>
              <a:gd name="T27" fmla="*/ 224095 h 559"/>
              <a:gd name="T28" fmla="*/ 156322 w 609"/>
              <a:gd name="T29" fmla="*/ 169273 h 559"/>
              <a:gd name="T30" fmla="*/ 291544 w 609"/>
              <a:gd name="T31" fmla="*/ 169273 h 559"/>
              <a:gd name="T32" fmla="*/ 291544 w 609"/>
              <a:gd name="T33" fmla="*/ 169273 h 559"/>
              <a:gd name="T34" fmla="*/ 236880 w 609"/>
              <a:gd name="T35" fmla="*/ 224095 h 559"/>
              <a:gd name="T36" fmla="*/ 291544 w 609"/>
              <a:gd name="T37" fmla="*/ 277954 h 559"/>
              <a:gd name="T38" fmla="*/ 346209 w 609"/>
              <a:gd name="T39" fmla="*/ 224095 h 559"/>
              <a:gd name="T40" fmla="*/ 291544 w 609"/>
              <a:gd name="T41" fmla="*/ 169273 h 559"/>
              <a:gd name="T42" fmla="*/ 426767 w 609"/>
              <a:gd name="T43" fmla="*/ 169273 h 559"/>
              <a:gd name="T44" fmla="*/ 426767 w 609"/>
              <a:gd name="T45" fmla="*/ 169273 h 559"/>
              <a:gd name="T46" fmla="*/ 373062 w 609"/>
              <a:gd name="T47" fmla="*/ 224095 h 559"/>
              <a:gd name="T48" fmla="*/ 426767 w 609"/>
              <a:gd name="T49" fmla="*/ 277954 h 559"/>
              <a:gd name="T50" fmla="*/ 481432 w 609"/>
              <a:gd name="T51" fmla="*/ 224095 h 559"/>
              <a:gd name="T52" fmla="*/ 426767 w 609"/>
              <a:gd name="T53" fmla="*/ 169273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06" tIns="45701" rIns="91406" bIns="45701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83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2"/>
          <p:cNvGrpSpPr>
            <a:grpSpLocks/>
          </p:cNvGrpSpPr>
          <p:nvPr/>
        </p:nvGrpSpPr>
        <p:grpSpPr bwMode="auto">
          <a:xfrm>
            <a:off x="2976563" y="3783013"/>
            <a:ext cx="18537237" cy="4265612"/>
            <a:chOff x="2048919" y="3344019"/>
            <a:chExt cx="20391994" cy="4692614"/>
          </a:xfrm>
        </p:grpSpPr>
        <p:sp>
          <p:nvSpPr>
            <p:cNvPr id="43" name="Shape 1363"/>
            <p:cNvSpPr/>
            <p:nvPr/>
          </p:nvSpPr>
          <p:spPr>
            <a:xfrm>
              <a:off x="4378535" y="4211986"/>
              <a:ext cx="15666402" cy="3028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flat" cmpd="sng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lIns="0" tIns="0" rIns="0" bIns="0" anchor="ctr"/>
            <a:lstStyle/>
            <a:p>
              <a:pPr algn="ctr" defTabSz="584200" fontAlgn="auto">
                <a:lnSpc>
                  <a:spcPct val="110000"/>
                </a:lnSpc>
                <a:spcBef>
                  <a:spcPts val="3000"/>
                </a:spcBef>
                <a:spcAft>
                  <a:spcPts val="0"/>
                </a:spcAft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lang="en-US" sz="2000" dirty="0">
                <a:solidFill>
                  <a:srgbClr val="4C4C4C"/>
                </a:solidFill>
                <a:latin typeface="Lato Light"/>
                <a:ea typeface="Helvetica Neue Light"/>
                <a:cs typeface="Lato Light"/>
                <a:sym typeface="Helvetica Neue Light"/>
              </a:endParaRPr>
            </a:p>
          </p:txBody>
        </p:sp>
        <p:sp>
          <p:nvSpPr>
            <p:cNvPr id="4114" name="Shape 1364"/>
            <p:cNvSpPr>
              <a:spLocks noChangeArrowheads="1"/>
            </p:cNvSpPr>
            <p:nvPr/>
          </p:nvSpPr>
          <p:spPr bwMode="auto">
            <a:xfrm>
              <a:off x="9855229" y="3344019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dirty="0" smtClean="0">
                  <a:solidFill>
                    <a:srgbClr val="FFFFFF"/>
                  </a:solidFill>
                  <a:ea typeface="Helvetica Neue" pitchFamily="-65" charset="0"/>
                  <a:sym typeface="Helvetica Neue" pitchFamily="-65" charset="0"/>
                </a:rPr>
                <a:t>기획하기</a:t>
              </a:r>
              <a:endParaRPr lang="en-US" altLang="ko-KR" sz="4000" dirty="0">
                <a:solidFill>
                  <a:srgbClr val="FFFFFF"/>
                </a:solidFill>
                <a:ea typeface="Helvetica Neue" pitchFamily="-65" charset="0"/>
                <a:sym typeface="Helvetica Neue" pitchFamily="-65" charset="0"/>
              </a:endParaRPr>
            </a:p>
          </p:txBody>
        </p:sp>
        <p:sp>
          <p:nvSpPr>
            <p:cNvPr id="45" name="Shape 1365"/>
            <p:cNvSpPr>
              <a:spLocks noChangeArrowheads="1"/>
            </p:cNvSpPr>
            <p:nvPr/>
          </p:nvSpPr>
          <p:spPr bwMode="auto">
            <a:xfrm>
              <a:off x="9855229" y="6443508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rgbClr val="FF80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fontAlgn="auto">
                <a:spcAft>
                  <a:spcPts val="0"/>
                </a:spcAft>
                <a:defRPr sz="1800" cap="none">
                  <a:solidFill>
                    <a:srgbClr val="000000"/>
                  </a:solidFill>
                </a:defRPr>
              </a:pPr>
              <a:r>
                <a:rPr lang="ko-KR" altLang="en-US" sz="4000" cap="none" dirty="0" smtClean="0">
                  <a:latin typeface="Lato Light"/>
                  <a:cs typeface="Lato Light"/>
                </a:rPr>
                <a:t>기능설계</a:t>
              </a:r>
              <a:endParaRPr lang="en-US" sz="4000" cap="none" dirty="0">
                <a:latin typeface="Lato Light"/>
                <a:cs typeface="Lato Light"/>
              </a:endParaRPr>
            </a:p>
          </p:txBody>
        </p:sp>
        <p:sp>
          <p:nvSpPr>
            <p:cNvPr id="46" name="Shape 1366"/>
            <p:cNvSpPr>
              <a:spLocks noChangeArrowheads="1"/>
            </p:cNvSpPr>
            <p:nvPr/>
          </p:nvSpPr>
          <p:spPr bwMode="auto">
            <a:xfrm>
              <a:off x="17661539" y="6443508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rgbClr val="5DC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fontAlgn="auto">
                <a:spcAft>
                  <a:spcPts val="0"/>
                </a:spcAft>
                <a:defRPr sz="1800" cap="none">
                  <a:solidFill>
                    <a:srgbClr val="000000"/>
                  </a:solidFill>
                </a:defRPr>
              </a:pPr>
              <a:r>
                <a:rPr lang="ko-KR" altLang="en-US" sz="4000" cap="none" dirty="0" err="1" smtClean="0">
                  <a:latin typeface="Lato Light"/>
                  <a:cs typeface="Lato Light"/>
                </a:rPr>
                <a:t>사이트맵</a:t>
              </a:r>
              <a:r>
                <a:rPr lang="ko-KR" altLang="en-US" sz="4000" cap="none" dirty="0" smtClean="0">
                  <a:latin typeface="Lato Light"/>
                  <a:cs typeface="Lato Light"/>
                </a:rPr>
                <a:t> 구성</a:t>
              </a:r>
              <a:endParaRPr lang="en-US" sz="4000" cap="none" dirty="0">
                <a:latin typeface="Lato Light"/>
                <a:cs typeface="Lato Light"/>
              </a:endParaRPr>
            </a:p>
          </p:txBody>
        </p:sp>
        <p:sp>
          <p:nvSpPr>
            <p:cNvPr id="4117" name="Shape 1368"/>
            <p:cNvSpPr>
              <a:spLocks noChangeArrowheads="1"/>
            </p:cNvSpPr>
            <p:nvPr/>
          </p:nvSpPr>
          <p:spPr bwMode="auto">
            <a:xfrm>
              <a:off x="2048919" y="3344019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 defTabSz="5842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584200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b="1" dirty="0" smtClean="0">
                  <a:solidFill>
                    <a:srgbClr val="FFFFFF"/>
                  </a:solidFill>
                  <a:latin typeface="+mn-lt"/>
                  <a:ea typeface="Helvetica Neue" pitchFamily="-65" charset="0"/>
                  <a:sym typeface="Helvetica Neue" pitchFamily="-65" charset="0"/>
                </a:rPr>
                <a:t>기획 목표</a:t>
              </a:r>
              <a:endParaRPr lang="en-US" altLang="ko-KR" sz="4000" b="1" dirty="0">
                <a:solidFill>
                  <a:srgbClr val="FFFFFF"/>
                </a:solidFill>
                <a:latin typeface="+mn-lt"/>
                <a:ea typeface="Helvetica Neue" pitchFamily="-65" charset="0"/>
                <a:sym typeface="Helvetica Neue" pitchFamily="-65" charset="0"/>
              </a:endParaRPr>
            </a:p>
          </p:txBody>
        </p:sp>
        <p:sp>
          <p:nvSpPr>
            <p:cNvPr id="50" name="Shape 1369"/>
            <p:cNvSpPr>
              <a:spLocks noChangeArrowheads="1"/>
            </p:cNvSpPr>
            <p:nvPr/>
          </p:nvSpPr>
          <p:spPr bwMode="auto">
            <a:xfrm>
              <a:off x="17661539" y="3344019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rgbClr val="A7EB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fontAlgn="auto">
                <a:spcAft>
                  <a:spcPts val="0"/>
                </a:spcAft>
                <a:defRPr sz="1800" cap="none">
                  <a:solidFill>
                    <a:srgbClr val="000000"/>
                  </a:solidFill>
                </a:defRPr>
              </a:pPr>
              <a:r>
                <a:rPr lang="ko-KR" altLang="en-US" sz="4000" cap="none" dirty="0" smtClean="0">
                  <a:latin typeface="Lato Light"/>
                  <a:cs typeface="Lato Light"/>
                </a:rPr>
                <a:t>벤치마</a:t>
              </a:r>
              <a:r>
                <a:rPr lang="ko-KR" altLang="en-US" sz="4000" cap="none" dirty="0">
                  <a:latin typeface="Lato Light"/>
                  <a:cs typeface="Lato Light"/>
                </a:rPr>
                <a:t>킹</a:t>
              </a:r>
              <a:endParaRPr lang="en-US" sz="4000" cap="none" dirty="0">
                <a:latin typeface="Lato Light"/>
                <a:cs typeface="Lato Light"/>
              </a:endParaRPr>
            </a:p>
          </p:txBody>
        </p:sp>
        <p:sp>
          <p:nvSpPr>
            <p:cNvPr id="12" name="Shape 1365"/>
            <p:cNvSpPr>
              <a:spLocks noChangeArrowheads="1"/>
            </p:cNvSpPr>
            <p:nvPr/>
          </p:nvSpPr>
          <p:spPr bwMode="auto">
            <a:xfrm>
              <a:off x="2048919" y="6443508"/>
              <a:ext cx="4779374" cy="1593125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57150">
              <a:solidFill>
                <a:srgbClr val="C1C3C9"/>
              </a:solidFill>
              <a:miter lim="400000"/>
              <a:headEnd/>
              <a:tailEnd/>
            </a:ln>
          </p:spPr>
          <p:txBody>
            <a:bodyPr lIns="0" tIns="0" rIns="0" bIns="0" anchor="ctr"/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 fontAlgn="auto">
                <a:spcAft>
                  <a:spcPts val="0"/>
                </a:spcAft>
                <a:defRPr sz="1800" cap="none">
                  <a:solidFill>
                    <a:srgbClr val="000000"/>
                  </a:solidFill>
                </a:defRPr>
              </a:pPr>
              <a:r>
                <a:rPr lang="ko-KR" altLang="en-US" sz="4000" cap="none" dirty="0" smtClean="0">
                  <a:solidFill>
                    <a:schemeClr val="tx1"/>
                  </a:solidFill>
                  <a:latin typeface="Lato Light"/>
                  <a:cs typeface="Lato Light"/>
                </a:rPr>
                <a:t>웹사이트 제작</a:t>
              </a:r>
              <a:endParaRPr lang="en-US" sz="4000" cap="none" dirty="0">
                <a:solidFill>
                  <a:schemeClr val="tx1"/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4098" name="Shape 142"/>
          <p:cNvSpPr>
            <a:spLocks noChangeArrowheads="1"/>
          </p:cNvSpPr>
          <p:nvPr/>
        </p:nvSpPr>
        <p:spPr bwMode="auto">
          <a:xfrm>
            <a:off x="1258888" y="8728075"/>
            <a:ext cx="21986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en-US" altLang="ko-KR" sz="6600">
                <a:solidFill>
                  <a:schemeClr val="accent1"/>
                </a:solidFill>
                <a:sym typeface="Helvetica Neue UltraLight" pitchFamily="-65" charset="0"/>
              </a:rPr>
              <a:t>01</a:t>
            </a:r>
          </a:p>
        </p:txBody>
      </p:sp>
      <p:sp>
        <p:nvSpPr>
          <p:cNvPr id="18" name="Shape 142"/>
          <p:cNvSpPr>
            <a:spLocks noChangeArrowheads="1"/>
          </p:cNvSpPr>
          <p:nvPr/>
        </p:nvSpPr>
        <p:spPr bwMode="auto">
          <a:xfrm>
            <a:off x="8847138" y="8728075"/>
            <a:ext cx="2197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8000">
                <a:solidFill>
                  <a:srgbClr val="3484C9"/>
                </a:solidFill>
                <a:latin typeface="+mj-lt"/>
                <a:ea typeface="+mj-ea"/>
                <a:cs typeface="+mj-cs"/>
                <a:sym typeface="Helvetica Neue UltraLight"/>
              </a:defRPr>
            </a:lvl1pPr>
          </a:lstStyle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sz="6600" dirty="0" smtClean="0">
                <a:solidFill>
                  <a:schemeClr val="accent3"/>
                </a:solidFill>
                <a:latin typeface="Lato Light"/>
                <a:cs typeface="Lato Light"/>
              </a:rPr>
              <a:t>0</a:t>
            </a:r>
            <a:r>
              <a:rPr lang="en-US" sz="6600" dirty="0" smtClean="0">
                <a:solidFill>
                  <a:schemeClr val="accent3"/>
                </a:solidFill>
                <a:latin typeface="Lato Light"/>
                <a:cs typeface="Lato Light"/>
              </a:rPr>
              <a:t>3</a:t>
            </a:r>
            <a:endParaRPr sz="6600" dirty="0">
              <a:solidFill>
                <a:schemeClr val="accent3"/>
              </a:solidFill>
              <a:latin typeface="Lato Light"/>
              <a:cs typeface="Lato Light"/>
            </a:endParaRPr>
          </a:p>
        </p:txBody>
      </p:sp>
      <p:sp>
        <p:nvSpPr>
          <p:cNvPr id="22" name="Shape 142"/>
          <p:cNvSpPr>
            <a:spLocks noChangeArrowheads="1"/>
          </p:cNvSpPr>
          <p:nvPr/>
        </p:nvSpPr>
        <p:spPr bwMode="auto">
          <a:xfrm>
            <a:off x="16698913" y="8728075"/>
            <a:ext cx="21986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8000">
                <a:solidFill>
                  <a:srgbClr val="3484C9"/>
                </a:solidFill>
                <a:latin typeface="+mj-lt"/>
                <a:ea typeface="+mj-ea"/>
                <a:cs typeface="+mj-cs"/>
                <a:sym typeface="Helvetica Neue UltraLight"/>
              </a:defRPr>
            </a:lvl1pPr>
          </a:lstStyle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sz="6600" dirty="0" smtClean="0">
                <a:solidFill>
                  <a:schemeClr val="accent5"/>
                </a:solidFill>
                <a:latin typeface="Lato Light"/>
                <a:cs typeface="Lato Light"/>
              </a:rPr>
              <a:t>0</a:t>
            </a:r>
            <a:r>
              <a:rPr lang="en-US" sz="6600" dirty="0" smtClean="0">
                <a:solidFill>
                  <a:schemeClr val="accent5"/>
                </a:solidFill>
                <a:latin typeface="Lato Light"/>
                <a:cs typeface="Lato Light"/>
              </a:rPr>
              <a:t>5</a:t>
            </a:r>
            <a:endParaRPr sz="6600" dirty="0">
              <a:solidFill>
                <a:schemeClr val="accent5"/>
              </a:solidFill>
              <a:latin typeface="Lato Light"/>
              <a:cs typeface="Lato Light"/>
            </a:endParaRPr>
          </a:p>
        </p:txBody>
      </p:sp>
      <p:sp>
        <p:nvSpPr>
          <p:cNvPr id="4101" name="Subtitle 2"/>
          <p:cNvSpPr txBox="1">
            <a:spLocks/>
          </p:cNvSpPr>
          <p:nvPr/>
        </p:nvSpPr>
        <p:spPr bwMode="auto">
          <a:xfrm>
            <a:off x="3116263" y="9374981"/>
            <a:ext cx="4600575" cy="78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ko-KR" altLang="en-US" sz="2800" dirty="0" smtClean="0"/>
              <a:t>목표 설정하기</a:t>
            </a:r>
            <a:endParaRPr lang="en-US" altLang="ko-KR" sz="2800" dirty="0"/>
          </a:p>
        </p:txBody>
      </p:sp>
      <p:sp>
        <p:nvSpPr>
          <p:cNvPr id="4102" name="Shape 142"/>
          <p:cNvSpPr>
            <a:spLocks noChangeArrowheads="1"/>
          </p:cNvSpPr>
          <p:nvPr/>
        </p:nvSpPr>
        <p:spPr bwMode="auto">
          <a:xfrm>
            <a:off x="1258888" y="10277475"/>
            <a:ext cx="21986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en-US" altLang="ko-KR" sz="6600">
                <a:solidFill>
                  <a:schemeClr val="accent2"/>
                </a:solidFill>
                <a:sym typeface="Helvetica Neue UltraLight" pitchFamily="-65" charset="0"/>
              </a:rPr>
              <a:t>02</a:t>
            </a:r>
          </a:p>
        </p:txBody>
      </p:sp>
      <p:sp>
        <p:nvSpPr>
          <p:cNvPr id="4103" name="Subtitle 2"/>
          <p:cNvSpPr txBox="1">
            <a:spLocks/>
          </p:cNvSpPr>
          <p:nvPr/>
        </p:nvSpPr>
        <p:spPr bwMode="auto">
          <a:xfrm>
            <a:off x="3116263" y="10626725"/>
            <a:ext cx="4600575" cy="139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ko-KR" altLang="en-US" sz="2800" dirty="0" smtClean="0"/>
              <a:t>목표와 더불어 현재 능력으로 실현 가능한 기획</a:t>
            </a:r>
            <a:endParaRPr lang="en-US" altLang="ko-KR" sz="2800" dirty="0" smtClean="0"/>
          </a:p>
        </p:txBody>
      </p:sp>
      <p:sp>
        <p:nvSpPr>
          <p:cNvPr id="4104" name="Subtitle 2"/>
          <p:cNvSpPr txBox="1">
            <a:spLocks/>
          </p:cNvSpPr>
          <p:nvPr/>
        </p:nvSpPr>
        <p:spPr bwMode="auto">
          <a:xfrm>
            <a:off x="10748963" y="10897951"/>
            <a:ext cx="4602162" cy="78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ko-KR" altLang="en-US" sz="2800" dirty="0" err="1" smtClean="0"/>
              <a:t>사이트맵</a:t>
            </a:r>
            <a:r>
              <a:rPr lang="ko-KR" altLang="en-US" sz="2800" dirty="0" smtClean="0"/>
              <a:t> 구조 설계</a:t>
            </a:r>
            <a:endParaRPr lang="en-US" altLang="ko-KR" sz="2800" dirty="0" smtClean="0"/>
          </a:p>
        </p:txBody>
      </p:sp>
      <p:sp>
        <p:nvSpPr>
          <p:cNvPr id="20" name="Shape 142"/>
          <p:cNvSpPr>
            <a:spLocks noChangeArrowheads="1"/>
          </p:cNvSpPr>
          <p:nvPr/>
        </p:nvSpPr>
        <p:spPr bwMode="auto">
          <a:xfrm>
            <a:off x="8893175" y="10277475"/>
            <a:ext cx="2197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8000">
                <a:solidFill>
                  <a:srgbClr val="3484C9"/>
                </a:solidFill>
                <a:latin typeface="+mj-lt"/>
                <a:ea typeface="+mj-ea"/>
                <a:cs typeface="+mj-cs"/>
                <a:sym typeface="Helvetica Neue UltraLight"/>
              </a:defRPr>
            </a:lvl1pPr>
          </a:lstStyle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sz="6600" dirty="0" smtClean="0">
                <a:solidFill>
                  <a:schemeClr val="accent4"/>
                </a:solidFill>
                <a:latin typeface="Lato Light"/>
                <a:cs typeface="Lato Light"/>
              </a:rPr>
              <a:t>0</a:t>
            </a:r>
            <a:r>
              <a:rPr lang="en-US" sz="6600" dirty="0" smtClean="0">
                <a:solidFill>
                  <a:schemeClr val="accent4"/>
                </a:solidFill>
                <a:latin typeface="Lato Light"/>
                <a:cs typeface="Lato Light"/>
              </a:rPr>
              <a:t>4</a:t>
            </a:r>
            <a:endParaRPr sz="6600" dirty="0">
              <a:solidFill>
                <a:schemeClr val="accent4"/>
              </a:solidFill>
              <a:latin typeface="Lato Light"/>
              <a:cs typeface="Lato Light"/>
            </a:endParaRPr>
          </a:p>
        </p:txBody>
      </p:sp>
      <p:sp>
        <p:nvSpPr>
          <p:cNvPr id="4106" name="Subtitle 2"/>
          <p:cNvSpPr txBox="1">
            <a:spLocks/>
          </p:cNvSpPr>
          <p:nvPr/>
        </p:nvSpPr>
        <p:spPr bwMode="auto">
          <a:xfrm>
            <a:off x="10748963" y="9447757"/>
            <a:ext cx="4602162" cy="71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ko-KR" altLang="en-US" sz="2800" dirty="0" smtClean="0"/>
              <a:t>벤치마킹 사이트 찾기</a:t>
            </a:r>
            <a:endParaRPr lang="en-US" altLang="ko-KR" sz="2800" dirty="0" smtClean="0"/>
          </a:p>
        </p:txBody>
      </p:sp>
      <p:sp>
        <p:nvSpPr>
          <p:cNvPr id="4107" name="Subtitle 2"/>
          <p:cNvSpPr txBox="1">
            <a:spLocks/>
          </p:cNvSpPr>
          <p:nvPr/>
        </p:nvSpPr>
        <p:spPr bwMode="auto">
          <a:xfrm>
            <a:off x="18556288" y="9447757"/>
            <a:ext cx="4600575" cy="71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ko-KR" altLang="en-US" sz="2800" dirty="0" smtClean="0"/>
              <a:t>세부적인 기능 설계</a:t>
            </a:r>
            <a:endParaRPr lang="en-US" altLang="ko-KR" sz="2800" dirty="0" smtClean="0"/>
          </a:p>
        </p:txBody>
      </p:sp>
      <p:sp>
        <p:nvSpPr>
          <p:cNvPr id="24" name="Shape 142"/>
          <p:cNvSpPr>
            <a:spLocks noChangeArrowheads="1"/>
          </p:cNvSpPr>
          <p:nvPr/>
        </p:nvSpPr>
        <p:spPr bwMode="auto">
          <a:xfrm>
            <a:off x="16698913" y="10277475"/>
            <a:ext cx="21986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8000">
                <a:solidFill>
                  <a:srgbClr val="3484C9"/>
                </a:solidFill>
                <a:latin typeface="+mj-lt"/>
                <a:ea typeface="+mj-ea"/>
                <a:cs typeface="+mj-cs"/>
                <a:sym typeface="Helvetica Neue UltraLight"/>
              </a:defRPr>
            </a:lvl1pPr>
          </a:lstStyle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sz="6600" dirty="0" smtClean="0">
                <a:solidFill>
                  <a:schemeClr val="accent6"/>
                </a:solidFill>
                <a:latin typeface="Lato Light"/>
                <a:cs typeface="Lato Light"/>
              </a:rPr>
              <a:t>0</a:t>
            </a:r>
            <a:r>
              <a:rPr lang="en-US" sz="6600" dirty="0" smtClean="0">
                <a:solidFill>
                  <a:schemeClr val="accent6"/>
                </a:solidFill>
                <a:latin typeface="Lato Light"/>
                <a:cs typeface="Lato Light"/>
              </a:rPr>
              <a:t>6</a:t>
            </a:r>
            <a:endParaRPr sz="6600" dirty="0">
              <a:solidFill>
                <a:schemeClr val="accent6"/>
              </a:solidFill>
              <a:latin typeface="Lato Light"/>
              <a:cs typeface="Lato Light"/>
            </a:endParaRPr>
          </a:p>
        </p:txBody>
      </p:sp>
      <p:sp>
        <p:nvSpPr>
          <p:cNvPr id="4109" name="Subtitle 2"/>
          <p:cNvSpPr txBox="1">
            <a:spLocks/>
          </p:cNvSpPr>
          <p:nvPr/>
        </p:nvSpPr>
        <p:spPr bwMode="auto">
          <a:xfrm>
            <a:off x="18556288" y="10984273"/>
            <a:ext cx="4600575" cy="78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ct val="140000"/>
              </a:lnSpc>
              <a:spcBef>
                <a:spcPts val="2000"/>
              </a:spcBef>
              <a:buFont typeface="Arial" pitchFamily="34" charset="0"/>
              <a:buNone/>
            </a:pPr>
            <a:r>
              <a:rPr lang="en-US" altLang="ko-KR" sz="2800" dirty="0" smtClean="0"/>
              <a:t>DB</a:t>
            </a:r>
            <a:r>
              <a:rPr lang="ko-KR" altLang="en-US" sz="2800" dirty="0" smtClean="0"/>
              <a:t>설계 및 프로그래밍</a:t>
            </a:r>
            <a:endParaRPr lang="en-US" altLang="ko-KR" sz="2800" dirty="0"/>
          </a:p>
        </p:txBody>
      </p:sp>
      <p:sp>
        <p:nvSpPr>
          <p:cNvPr id="4110" name="TextBox 5"/>
          <p:cNvSpPr txBox="1">
            <a:spLocks noChangeArrowheads="1"/>
          </p:cNvSpPr>
          <p:nvPr/>
        </p:nvSpPr>
        <p:spPr bwMode="auto">
          <a:xfrm>
            <a:off x="10094913" y="9051925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endParaRPr lang="ko-KR" altLang="ko-KR"/>
          </a:p>
        </p:txBody>
      </p:sp>
      <p:sp>
        <p:nvSpPr>
          <p:cNvPr id="26" name="Rectangle 25"/>
          <p:cNvSpPr/>
          <p:nvPr/>
        </p:nvSpPr>
        <p:spPr>
          <a:xfrm>
            <a:off x="8327988" y="1025100"/>
            <a:ext cx="7699458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기획 목표 및 진행 방향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1171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/>
        </p:nvSpPr>
        <p:spPr>
          <a:xfrm>
            <a:off x="76179" y="180725"/>
            <a:ext cx="16950580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2016. 01. 27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네이버카페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: http://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cafe.naver.com</a:t>
            </a:r>
            <a:endParaRPr lang="en-US" sz="55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0268" y="1342308"/>
            <a:ext cx="9797325" cy="11755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3"/>
          <p:cNvSpPr/>
          <p:nvPr/>
        </p:nvSpPr>
        <p:spPr>
          <a:xfrm>
            <a:off x="16263333" y="1188001"/>
            <a:ext cx="7530270" cy="11495319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- 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4300" b="1" dirty="0">
                <a:solidFill>
                  <a:srgbClr val="FFFF00"/>
                </a:solidFill>
                <a:latin typeface="Montserrat"/>
                <a:cs typeface="Montserrat"/>
              </a:rPr>
              <a:t>카페자동 생성</a:t>
            </a: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>
                <a:solidFill>
                  <a:srgbClr val="FFFF00"/>
                </a:solidFill>
                <a:latin typeface="Montserrat"/>
                <a:cs typeface="Montserrat"/>
              </a:rPr>
              <a:t>사용자</a:t>
            </a: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)</a:t>
            </a: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회원가입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회원정보수정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- 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나의 활동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회원등급관리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카페게시글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검색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게시판 생성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갤러리 게시판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즐겨찾는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게시판관리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게시글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공지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출석체크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디자인설정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사용자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)</a:t>
            </a: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sz="43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1" name="Freeform 143"/>
          <p:cNvSpPr>
            <a:spLocks noChangeArrowheads="1"/>
          </p:cNvSpPr>
          <p:nvPr/>
        </p:nvSpPr>
        <p:spPr bwMode="auto">
          <a:xfrm>
            <a:off x="16671597" y="483355"/>
            <a:ext cx="584200" cy="538166"/>
          </a:xfrm>
          <a:custGeom>
            <a:avLst/>
            <a:gdLst>
              <a:gd name="T0" fmla="*/ 304971 w 609"/>
              <a:gd name="T1" fmla="*/ 441457 h 559"/>
              <a:gd name="T2" fmla="*/ 304971 w 609"/>
              <a:gd name="T3" fmla="*/ 441457 h 559"/>
              <a:gd name="T4" fmla="*/ 243593 w 609"/>
              <a:gd name="T5" fmla="*/ 434725 h 559"/>
              <a:gd name="T6" fmla="*/ 41238 w 609"/>
              <a:gd name="T7" fmla="*/ 516476 h 559"/>
              <a:gd name="T8" fmla="*/ 115083 w 609"/>
              <a:gd name="T9" fmla="*/ 394330 h 559"/>
              <a:gd name="T10" fmla="*/ 0 w 609"/>
              <a:gd name="T11" fmla="*/ 224095 h 559"/>
              <a:gd name="T12" fmla="*/ 304971 w 609"/>
              <a:gd name="T13" fmla="*/ 0 h 559"/>
              <a:gd name="T14" fmla="*/ 583089 w 609"/>
              <a:gd name="T15" fmla="*/ 224095 h 559"/>
              <a:gd name="T16" fmla="*/ 304971 w 609"/>
              <a:gd name="T17" fmla="*/ 441457 h 559"/>
              <a:gd name="T18" fmla="*/ 156322 w 609"/>
              <a:gd name="T19" fmla="*/ 169273 h 559"/>
              <a:gd name="T20" fmla="*/ 156322 w 609"/>
              <a:gd name="T21" fmla="*/ 169273 h 559"/>
              <a:gd name="T22" fmla="*/ 101657 w 609"/>
              <a:gd name="T23" fmla="*/ 224095 h 559"/>
              <a:gd name="T24" fmla="*/ 156322 w 609"/>
              <a:gd name="T25" fmla="*/ 277954 h 559"/>
              <a:gd name="T26" fmla="*/ 210027 w 609"/>
              <a:gd name="T27" fmla="*/ 224095 h 559"/>
              <a:gd name="T28" fmla="*/ 156322 w 609"/>
              <a:gd name="T29" fmla="*/ 169273 h 559"/>
              <a:gd name="T30" fmla="*/ 291544 w 609"/>
              <a:gd name="T31" fmla="*/ 169273 h 559"/>
              <a:gd name="T32" fmla="*/ 291544 w 609"/>
              <a:gd name="T33" fmla="*/ 169273 h 559"/>
              <a:gd name="T34" fmla="*/ 236880 w 609"/>
              <a:gd name="T35" fmla="*/ 224095 h 559"/>
              <a:gd name="T36" fmla="*/ 291544 w 609"/>
              <a:gd name="T37" fmla="*/ 277954 h 559"/>
              <a:gd name="T38" fmla="*/ 346209 w 609"/>
              <a:gd name="T39" fmla="*/ 224095 h 559"/>
              <a:gd name="T40" fmla="*/ 291544 w 609"/>
              <a:gd name="T41" fmla="*/ 169273 h 559"/>
              <a:gd name="T42" fmla="*/ 426767 w 609"/>
              <a:gd name="T43" fmla="*/ 169273 h 559"/>
              <a:gd name="T44" fmla="*/ 426767 w 609"/>
              <a:gd name="T45" fmla="*/ 169273 h 559"/>
              <a:gd name="T46" fmla="*/ 373062 w 609"/>
              <a:gd name="T47" fmla="*/ 224095 h 559"/>
              <a:gd name="T48" fmla="*/ 426767 w 609"/>
              <a:gd name="T49" fmla="*/ 277954 h 559"/>
              <a:gd name="T50" fmla="*/ 481432 w 609"/>
              <a:gd name="T51" fmla="*/ 224095 h 559"/>
              <a:gd name="T52" fmla="*/ 426767 w 609"/>
              <a:gd name="T53" fmla="*/ 169273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06" tIns="45701" rIns="91406" bIns="45701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728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0268" y="1342308"/>
            <a:ext cx="9797325" cy="11755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3"/>
          <p:cNvSpPr/>
          <p:nvPr/>
        </p:nvSpPr>
        <p:spPr>
          <a:xfrm>
            <a:off x="16263333" y="3834881"/>
            <a:ext cx="7530270" cy="620156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- 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4300" b="1" dirty="0">
                <a:solidFill>
                  <a:srgbClr val="FFFF00"/>
                </a:solidFill>
                <a:latin typeface="Montserrat"/>
                <a:cs typeface="Montserrat"/>
              </a:rPr>
              <a:t>카페자동 생성</a:t>
            </a: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>
                <a:solidFill>
                  <a:srgbClr val="FFFF00"/>
                </a:solidFill>
                <a:latin typeface="Montserrat"/>
                <a:cs typeface="Montserrat"/>
              </a:rPr>
              <a:t>사용자</a:t>
            </a:r>
            <a:r>
              <a:rPr lang="en-US" altLang="ko-KR" sz="4300" b="1" dirty="0">
                <a:solidFill>
                  <a:srgbClr val="FFFF00"/>
                </a:solidFill>
                <a:latin typeface="Montserrat"/>
                <a:cs typeface="Montserrat"/>
              </a:rPr>
              <a:t>)</a:t>
            </a: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카페생성 버튼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클릭시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위에 같이 카페 프레임과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게시판이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자동생성되도록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구현할 계획이었습니다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sz="43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0268" y="1342308"/>
            <a:ext cx="9797325" cy="1578692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80269" y="3022600"/>
            <a:ext cx="1837023" cy="9753600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81826" y="3037084"/>
            <a:ext cx="7795769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81826" y="4099822"/>
            <a:ext cx="7795769" cy="3683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81826" y="7905760"/>
            <a:ext cx="7795769" cy="26791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281826" y="10707884"/>
            <a:ext cx="7795769" cy="22981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673" tIns="108836" rIns="217673" bIns="108836"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23"/>
          <p:cNvSpPr/>
          <p:nvPr/>
        </p:nvSpPr>
        <p:spPr>
          <a:xfrm>
            <a:off x="76179" y="180725"/>
            <a:ext cx="16950580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2016. 01. 27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네이버카페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: http://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cafe.naver.com</a:t>
            </a:r>
            <a:endParaRPr lang="en-US" sz="55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20" name="Freeform 143"/>
          <p:cNvSpPr>
            <a:spLocks noChangeArrowheads="1"/>
          </p:cNvSpPr>
          <p:nvPr/>
        </p:nvSpPr>
        <p:spPr bwMode="auto">
          <a:xfrm>
            <a:off x="16734659" y="577948"/>
            <a:ext cx="584200" cy="538166"/>
          </a:xfrm>
          <a:custGeom>
            <a:avLst/>
            <a:gdLst>
              <a:gd name="T0" fmla="*/ 304971 w 609"/>
              <a:gd name="T1" fmla="*/ 441457 h 559"/>
              <a:gd name="T2" fmla="*/ 304971 w 609"/>
              <a:gd name="T3" fmla="*/ 441457 h 559"/>
              <a:gd name="T4" fmla="*/ 243593 w 609"/>
              <a:gd name="T5" fmla="*/ 434725 h 559"/>
              <a:gd name="T6" fmla="*/ 41238 w 609"/>
              <a:gd name="T7" fmla="*/ 516476 h 559"/>
              <a:gd name="T8" fmla="*/ 115083 w 609"/>
              <a:gd name="T9" fmla="*/ 394330 h 559"/>
              <a:gd name="T10" fmla="*/ 0 w 609"/>
              <a:gd name="T11" fmla="*/ 224095 h 559"/>
              <a:gd name="T12" fmla="*/ 304971 w 609"/>
              <a:gd name="T13" fmla="*/ 0 h 559"/>
              <a:gd name="T14" fmla="*/ 583089 w 609"/>
              <a:gd name="T15" fmla="*/ 224095 h 559"/>
              <a:gd name="T16" fmla="*/ 304971 w 609"/>
              <a:gd name="T17" fmla="*/ 441457 h 559"/>
              <a:gd name="T18" fmla="*/ 156322 w 609"/>
              <a:gd name="T19" fmla="*/ 169273 h 559"/>
              <a:gd name="T20" fmla="*/ 156322 w 609"/>
              <a:gd name="T21" fmla="*/ 169273 h 559"/>
              <a:gd name="T22" fmla="*/ 101657 w 609"/>
              <a:gd name="T23" fmla="*/ 224095 h 559"/>
              <a:gd name="T24" fmla="*/ 156322 w 609"/>
              <a:gd name="T25" fmla="*/ 277954 h 559"/>
              <a:gd name="T26" fmla="*/ 210027 w 609"/>
              <a:gd name="T27" fmla="*/ 224095 h 559"/>
              <a:gd name="T28" fmla="*/ 156322 w 609"/>
              <a:gd name="T29" fmla="*/ 169273 h 559"/>
              <a:gd name="T30" fmla="*/ 291544 w 609"/>
              <a:gd name="T31" fmla="*/ 169273 h 559"/>
              <a:gd name="T32" fmla="*/ 291544 w 609"/>
              <a:gd name="T33" fmla="*/ 169273 h 559"/>
              <a:gd name="T34" fmla="*/ 236880 w 609"/>
              <a:gd name="T35" fmla="*/ 224095 h 559"/>
              <a:gd name="T36" fmla="*/ 291544 w 609"/>
              <a:gd name="T37" fmla="*/ 277954 h 559"/>
              <a:gd name="T38" fmla="*/ 346209 w 609"/>
              <a:gd name="T39" fmla="*/ 224095 h 559"/>
              <a:gd name="T40" fmla="*/ 291544 w 609"/>
              <a:gd name="T41" fmla="*/ 169273 h 559"/>
              <a:gd name="T42" fmla="*/ 426767 w 609"/>
              <a:gd name="T43" fmla="*/ 169273 h 559"/>
              <a:gd name="T44" fmla="*/ 426767 w 609"/>
              <a:gd name="T45" fmla="*/ 169273 h 559"/>
              <a:gd name="T46" fmla="*/ 373062 w 609"/>
              <a:gd name="T47" fmla="*/ 224095 h 559"/>
              <a:gd name="T48" fmla="*/ 426767 w 609"/>
              <a:gd name="T49" fmla="*/ 277954 h 559"/>
              <a:gd name="T50" fmla="*/ 481432 w 609"/>
              <a:gd name="T51" fmla="*/ 224095 h 559"/>
              <a:gd name="T52" fmla="*/ 426767 w 609"/>
              <a:gd name="T53" fmla="*/ 169273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06" tIns="45701" rIns="91406" bIns="45701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78444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/>
        </p:nvSpPr>
        <p:spPr>
          <a:xfrm>
            <a:off x="76181" y="180725"/>
            <a:ext cx="14753557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2016. 01. 28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>
                <a:solidFill>
                  <a:schemeClr val="tx2"/>
                </a:solidFill>
                <a:latin typeface="Montserrat"/>
                <a:cs typeface="Montserrat"/>
              </a:rPr>
              <a:t>인벤</a:t>
            </a:r>
            <a:r>
              <a:rPr lang="ko-KR" altLang="en-US" sz="5500" b="1" dirty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벤치마킹 선정</a:t>
            </a:r>
            <a:r>
              <a:rPr lang="en-US" altLang="ko-KR" sz="5500" b="1" dirty="0">
                <a:solidFill>
                  <a:srgbClr val="FFFF00"/>
                </a:solidFill>
                <a:latin typeface="Montserrat"/>
                <a:cs typeface="Montserrat"/>
              </a:rPr>
              <a:t>) 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828" y="1438780"/>
            <a:ext cx="14215780" cy="115623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3"/>
          <p:cNvSpPr/>
          <p:nvPr/>
        </p:nvSpPr>
        <p:spPr>
          <a:xfrm>
            <a:off x="16263333" y="195419"/>
            <a:ext cx="7530270" cy="1348047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회원가입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개인회원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스킬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우편함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쪽지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)</a:t>
            </a: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인벤토리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창고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3800" b="1" dirty="0">
                <a:solidFill>
                  <a:schemeClr val="tx2"/>
                </a:solidFill>
                <a:latin typeface="Montserrat"/>
                <a:cs typeface="Montserrat"/>
              </a:rPr>
              <a:t>캐릭터</a:t>
            </a:r>
            <a:r>
              <a:rPr lang="en-US" altLang="ko-KR" sz="3800" b="1" dirty="0">
                <a:solidFill>
                  <a:schemeClr val="tx2"/>
                </a:solidFill>
                <a:latin typeface="Montserrat"/>
                <a:cs typeface="Montserrat"/>
              </a:rPr>
              <a:t>(</a:t>
            </a:r>
            <a:r>
              <a:rPr lang="ko-KR" altLang="en-US" sz="3800" b="1" dirty="0">
                <a:solidFill>
                  <a:schemeClr val="tx2"/>
                </a:solidFill>
                <a:latin typeface="Montserrat"/>
                <a:cs typeface="Montserrat"/>
              </a:rPr>
              <a:t>회원정보수정</a:t>
            </a:r>
            <a:r>
              <a:rPr lang="en-US" altLang="ko-KR" sz="3800" b="1" dirty="0">
                <a:solidFill>
                  <a:schemeClr val="tx2"/>
                </a:solidFill>
                <a:latin typeface="Montserrat"/>
                <a:cs typeface="Montserrat"/>
              </a:rPr>
              <a:t>)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상품검색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포인트쇼핑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    -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스킬이용시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할인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포인트 적립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회원가입시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로그인시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글작성시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marL="680228" indent="-680228" defTabSz="1827738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338010" algn="l"/>
              </a:tabLst>
              <a:defRPr/>
            </a:pP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게시판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추천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카테고리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	  - 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코멘트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(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공감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/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비공감</a:t>
            </a: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)</a:t>
            </a: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4300" b="1" dirty="0">
                <a:solidFill>
                  <a:schemeClr val="tx2"/>
                </a:solidFill>
                <a:latin typeface="Montserrat"/>
                <a:cs typeface="Montserrat"/>
              </a:rPr>
              <a:t>-   </a:t>
            </a:r>
            <a:r>
              <a:rPr lang="ko-KR" altLang="en-US" sz="4300" b="1" dirty="0" err="1">
                <a:solidFill>
                  <a:schemeClr val="tx2"/>
                </a:solidFill>
                <a:latin typeface="Montserrat"/>
                <a:cs typeface="Montserrat"/>
              </a:rPr>
              <a:t>포인트별</a:t>
            </a:r>
            <a:r>
              <a:rPr lang="ko-KR" altLang="en-US" sz="4300" b="1" dirty="0">
                <a:solidFill>
                  <a:schemeClr val="tx2"/>
                </a:solidFill>
                <a:latin typeface="Montserrat"/>
                <a:cs typeface="Montserrat"/>
              </a:rPr>
              <a:t> 회원등급</a:t>
            </a: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endParaRPr lang="en-US" altLang="ko-KR" sz="43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9" name="Freeform 143"/>
          <p:cNvSpPr>
            <a:spLocks noChangeArrowheads="1"/>
          </p:cNvSpPr>
          <p:nvPr/>
        </p:nvSpPr>
        <p:spPr bwMode="auto">
          <a:xfrm>
            <a:off x="13571198" y="457875"/>
            <a:ext cx="584200" cy="538166"/>
          </a:xfrm>
          <a:custGeom>
            <a:avLst/>
            <a:gdLst>
              <a:gd name="T0" fmla="*/ 304971 w 609"/>
              <a:gd name="T1" fmla="*/ 441457 h 559"/>
              <a:gd name="T2" fmla="*/ 304971 w 609"/>
              <a:gd name="T3" fmla="*/ 441457 h 559"/>
              <a:gd name="T4" fmla="*/ 243593 w 609"/>
              <a:gd name="T5" fmla="*/ 434725 h 559"/>
              <a:gd name="T6" fmla="*/ 41238 w 609"/>
              <a:gd name="T7" fmla="*/ 516476 h 559"/>
              <a:gd name="T8" fmla="*/ 115083 w 609"/>
              <a:gd name="T9" fmla="*/ 394330 h 559"/>
              <a:gd name="T10" fmla="*/ 0 w 609"/>
              <a:gd name="T11" fmla="*/ 224095 h 559"/>
              <a:gd name="T12" fmla="*/ 304971 w 609"/>
              <a:gd name="T13" fmla="*/ 0 h 559"/>
              <a:gd name="T14" fmla="*/ 583089 w 609"/>
              <a:gd name="T15" fmla="*/ 224095 h 559"/>
              <a:gd name="T16" fmla="*/ 304971 w 609"/>
              <a:gd name="T17" fmla="*/ 441457 h 559"/>
              <a:gd name="T18" fmla="*/ 156322 w 609"/>
              <a:gd name="T19" fmla="*/ 169273 h 559"/>
              <a:gd name="T20" fmla="*/ 156322 w 609"/>
              <a:gd name="T21" fmla="*/ 169273 h 559"/>
              <a:gd name="T22" fmla="*/ 101657 w 609"/>
              <a:gd name="T23" fmla="*/ 224095 h 559"/>
              <a:gd name="T24" fmla="*/ 156322 w 609"/>
              <a:gd name="T25" fmla="*/ 277954 h 559"/>
              <a:gd name="T26" fmla="*/ 210027 w 609"/>
              <a:gd name="T27" fmla="*/ 224095 h 559"/>
              <a:gd name="T28" fmla="*/ 156322 w 609"/>
              <a:gd name="T29" fmla="*/ 169273 h 559"/>
              <a:gd name="T30" fmla="*/ 291544 w 609"/>
              <a:gd name="T31" fmla="*/ 169273 h 559"/>
              <a:gd name="T32" fmla="*/ 291544 w 609"/>
              <a:gd name="T33" fmla="*/ 169273 h 559"/>
              <a:gd name="T34" fmla="*/ 236880 w 609"/>
              <a:gd name="T35" fmla="*/ 224095 h 559"/>
              <a:gd name="T36" fmla="*/ 291544 w 609"/>
              <a:gd name="T37" fmla="*/ 277954 h 559"/>
              <a:gd name="T38" fmla="*/ 346209 w 609"/>
              <a:gd name="T39" fmla="*/ 224095 h 559"/>
              <a:gd name="T40" fmla="*/ 291544 w 609"/>
              <a:gd name="T41" fmla="*/ 169273 h 559"/>
              <a:gd name="T42" fmla="*/ 426767 w 609"/>
              <a:gd name="T43" fmla="*/ 169273 h 559"/>
              <a:gd name="T44" fmla="*/ 426767 w 609"/>
              <a:gd name="T45" fmla="*/ 169273 h 559"/>
              <a:gd name="T46" fmla="*/ 373062 w 609"/>
              <a:gd name="T47" fmla="*/ 224095 h 559"/>
              <a:gd name="T48" fmla="*/ 426767 w 609"/>
              <a:gd name="T49" fmla="*/ 277954 h 559"/>
              <a:gd name="T50" fmla="*/ 481432 w 609"/>
              <a:gd name="T51" fmla="*/ 224095 h 559"/>
              <a:gd name="T52" fmla="*/ 426767 w 609"/>
              <a:gd name="T53" fmla="*/ 169273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06" tIns="45701" rIns="91406" bIns="45701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8796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" y="0"/>
            <a:ext cx="24423689" cy="137160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6" tIns="45701" rIns="91406" bIns="45701"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F0000"/>
              </a:solidFill>
            </a:endParaRPr>
          </a:p>
        </p:txBody>
      </p:sp>
      <p:grpSp>
        <p:nvGrpSpPr>
          <p:cNvPr id="16386" name="Group 11"/>
          <p:cNvGrpSpPr>
            <a:grpSpLocks/>
          </p:cNvGrpSpPr>
          <p:nvPr/>
        </p:nvGrpSpPr>
        <p:grpSpPr bwMode="auto">
          <a:xfrm>
            <a:off x="4162097" y="4749802"/>
            <a:ext cx="16049297" cy="3289300"/>
            <a:chOff x="5240886" y="4242508"/>
            <a:chExt cx="13658200" cy="3289789"/>
          </a:xfrm>
        </p:grpSpPr>
        <p:sp>
          <p:nvSpPr>
            <p:cNvPr id="16388" name="TextBox 12"/>
            <p:cNvSpPr txBox="1">
              <a:spLocks noChangeArrowheads="1"/>
            </p:cNvSpPr>
            <p:nvPr/>
          </p:nvSpPr>
          <p:spPr bwMode="auto">
            <a:xfrm>
              <a:off x="6274672" y="4963935"/>
              <a:ext cx="11707668" cy="20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12900" b="1" dirty="0" smtClean="0">
                  <a:solidFill>
                    <a:srgbClr val="FFFFFF"/>
                  </a:solidFill>
                  <a:latin typeface="Montserrat" pitchFamily="-65" charset="0"/>
                </a:rPr>
                <a:t>벤치마</a:t>
              </a:r>
              <a:r>
                <a:rPr lang="ko-KR" altLang="en-US" sz="12900" b="1" dirty="0">
                  <a:solidFill>
                    <a:srgbClr val="FFFFFF"/>
                  </a:solidFill>
                  <a:latin typeface="Montserrat" pitchFamily="-65" charset="0"/>
                </a:rPr>
                <a:t>킹</a:t>
              </a:r>
              <a:r>
                <a:rPr lang="ko-KR" altLang="en-US" sz="12900" b="1" dirty="0" smtClean="0">
                  <a:solidFill>
                    <a:srgbClr val="FFFFFF"/>
                  </a:solidFill>
                  <a:latin typeface="Montserrat" pitchFamily="-65" charset="0"/>
                </a:rPr>
                <a:t>선정 이유</a:t>
              </a:r>
              <a:endParaRPr lang="en-US" altLang="ko-KR" sz="12900" b="1" dirty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40886" y="4242508"/>
              <a:ext cx="13658200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95520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/>
        </p:nvSpPr>
        <p:spPr>
          <a:xfrm>
            <a:off x="76181" y="198966"/>
            <a:ext cx="15500150" cy="193885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2016. 01. 28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인벤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http://www.inven.co.kr/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endParaRPr lang="en-US" altLang="ko-KR" sz="5500" b="1" dirty="0" smtClean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벤치마킹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선정이유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) 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pic>
        <p:nvPicPr>
          <p:cNvPr id="1026" name="Picture 2" descr="C:\Users\303\Desktop\인벤 캡쳐\로그인-스킬-사용가능한스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01" y="2305050"/>
            <a:ext cx="6965308" cy="10096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3"/>
          <p:cNvSpPr/>
          <p:nvPr/>
        </p:nvSpPr>
        <p:spPr>
          <a:xfrm>
            <a:off x="296268" y="12582861"/>
            <a:ext cx="11085093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스킬 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: </a:t>
            </a:r>
            <a:r>
              <a:rPr lang="ko-KR" altLang="en-US" sz="5500" b="1" dirty="0" err="1" smtClean="0">
                <a:solidFill>
                  <a:srgbClr val="FFFF00"/>
                </a:solidFill>
                <a:latin typeface="Montserrat"/>
                <a:cs typeface="Montserrat"/>
              </a:rPr>
              <a:t>스킬사용시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 회원혜택 적용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pic>
        <p:nvPicPr>
          <p:cNvPr id="1028" name="Picture 4" descr="C:\Users\303\Desktop\회의록\2016-01-29 PM 06-32-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00" t="4154" r="5313" b="16219"/>
          <a:stretch/>
        </p:blipFill>
        <p:spPr bwMode="auto">
          <a:xfrm>
            <a:off x="11112134" y="3158247"/>
            <a:ext cx="11963400" cy="6286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3"/>
          <p:cNvSpPr/>
          <p:nvPr/>
        </p:nvSpPr>
        <p:spPr>
          <a:xfrm>
            <a:off x="12223584" y="9700733"/>
            <a:ext cx="10572769" cy="193885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포인트 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: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로그인시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,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글 작성시</a:t>
            </a:r>
            <a:endParaRPr lang="en-US" altLang="ko-KR" sz="5500" b="1" dirty="0" smtClean="0">
              <a:solidFill>
                <a:srgbClr val="FFFF00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rgbClr val="FFFF00"/>
                </a:solidFill>
                <a:latin typeface="Montserrat"/>
                <a:cs typeface="Montserrat"/>
              </a:rPr>
              <a:t>	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	   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포인트 적립</a:t>
            </a:r>
            <a:endParaRPr lang="en-US" altLang="ko-KR" sz="5500" b="1" dirty="0" smtClean="0">
              <a:solidFill>
                <a:srgbClr val="FFFF00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6446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/>
        </p:nvSpPr>
        <p:spPr>
          <a:xfrm>
            <a:off x="76181" y="198966"/>
            <a:ext cx="15500150" cy="193885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2016. 01. 28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인벤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http://www.inven.co.kr/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endParaRPr lang="en-US" altLang="ko-KR" sz="5500" b="1" dirty="0" smtClean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벤치마킹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선정이유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) 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sp>
        <p:nvSpPr>
          <p:cNvPr id="10" name="Rectangle 23"/>
          <p:cNvSpPr/>
          <p:nvPr/>
        </p:nvSpPr>
        <p:spPr>
          <a:xfrm>
            <a:off x="3368058" y="10856813"/>
            <a:ext cx="4723203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우편함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쪽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지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)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sp>
        <p:nvSpPr>
          <p:cNvPr id="12" name="Rectangle 23"/>
          <p:cNvSpPr/>
          <p:nvPr/>
        </p:nvSpPr>
        <p:spPr>
          <a:xfrm>
            <a:off x="11420411" y="11036840"/>
            <a:ext cx="9280048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코멘트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개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수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)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: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공감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/</a:t>
            </a:r>
            <a:r>
              <a:rPr lang="ko-KR" altLang="en-US" sz="5500" b="1" dirty="0" err="1" smtClean="0">
                <a:solidFill>
                  <a:srgbClr val="FFFF00"/>
                </a:solidFill>
                <a:latin typeface="Montserrat"/>
                <a:cs typeface="Montserrat"/>
              </a:rPr>
              <a:t>비공감</a:t>
            </a:r>
            <a:endParaRPr lang="en-US" altLang="ko-KR" sz="5500" b="1" dirty="0" smtClean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pic>
        <p:nvPicPr>
          <p:cNvPr id="2050" name="Picture 2" descr="C:\Users\303\Desktop\인벤 캡쳐\로그인-우편함-받은쪽지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334" y="2863714"/>
            <a:ext cx="8248650" cy="708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303\Desktop\회의록\2016-01-29 PM 06-38-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669" y="2349328"/>
            <a:ext cx="9697532" cy="8115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15413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/>
        </p:nvSpPr>
        <p:spPr>
          <a:xfrm>
            <a:off x="76181" y="198966"/>
            <a:ext cx="15500150" cy="193885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2016. 01. 28 </a:t>
            </a:r>
            <a:r>
              <a:rPr lang="en-US" altLang="ko-KR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5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인벤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en-US" altLang="ko-KR" sz="5500" b="1" dirty="0">
                <a:solidFill>
                  <a:schemeClr val="tx2"/>
                </a:solidFill>
                <a:latin typeface="Montserrat"/>
                <a:cs typeface="Montserrat"/>
              </a:rPr>
              <a:t>http://www.inven.co.kr/</a:t>
            </a:r>
            <a:r>
              <a:rPr lang="ko-KR" altLang="en-US" sz="5500" b="1" dirty="0" smtClean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endParaRPr lang="en-US" altLang="ko-KR" sz="5500" b="1" dirty="0" smtClean="0">
              <a:solidFill>
                <a:schemeClr val="tx2"/>
              </a:solidFill>
              <a:latin typeface="Montserrat"/>
              <a:cs typeface="Montserrat"/>
            </a:endParaRPr>
          </a:p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(</a:t>
            </a:r>
            <a:r>
              <a:rPr lang="ko-KR" altLang="en-US" sz="5500" b="1" dirty="0">
                <a:solidFill>
                  <a:srgbClr val="FFFF00"/>
                </a:solidFill>
                <a:latin typeface="Montserrat"/>
                <a:cs typeface="Montserrat"/>
              </a:rPr>
              <a:t>벤치마킹 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선정이유</a:t>
            </a: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) 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sp>
        <p:nvSpPr>
          <p:cNvPr id="10" name="Rectangle 23"/>
          <p:cNvSpPr/>
          <p:nvPr/>
        </p:nvSpPr>
        <p:spPr>
          <a:xfrm>
            <a:off x="2881675" y="11036840"/>
            <a:ext cx="6067772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포인트 경품응모</a:t>
            </a:r>
            <a:endParaRPr lang="en-US" sz="5500" b="1" dirty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sp>
        <p:nvSpPr>
          <p:cNvPr id="12" name="Rectangle 23"/>
          <p:cNvSpPr/>
          <p:nvPr/>
        </p:nvSpPr>
        <p:spPr>
          <a:xfrm>
            <a:off x="14046879" y="11036840"/>
            <a:ext cx="4155920" cy="10924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43704" tIns="121853" rIns="243704" bIns="121853" anchor="ctr">
            <a:spAutoFit/>
          </a:bodyPr>
          <a:lstStyle/>
          <a:p>
            <a:pPr defTabSz="1827738" fontAlgn="auto">
              <a:spcBef>
                <a:spcPts val="0"/>
              </a:spcBef>
              <a:spcAft>
                <a:spcPts val="0"/>
              </a:spcAft>
              <a:tabLst>
                <a:tab pos="338010" algn="l"/>
              </a:tabLst>
              <a:defRPr/>
            </a:pPr>
            <a:r>
              <a:rPr lang="en-US" altLang="ko-KR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INVEN</a:t>
            </a:r>
            <a:r>
              <a:rPr lang="ko-KR" altLang="en-US" sz="5500" b="1" dirty="0" smtClean="0">
                <a:solidFill>
                  <a:srgbClr val="FFFF00"/>
                </a:solidFill>
                <a:latin typeface="Montserrat"/>
                <a:cs typeface="Montserrat"/>
              </a:rPr>
              <a:t>마켓 </a:t>
            </a:r>
            <a:endParaRPr lang="en-US" altLang="ko-KR" sz="5500" b="1" dirty="0" smtClean="0">
              <a:solidFill>
                <a:srgbClr val="FFFF00"/>
              </a:solidFill>
              <a:latin typeface="Montserrat"/>
              <a:cs typeface="Montserrat"/>
            </a:endParaRPr>
          </a:p>
        </p:txBody>
      </p:sp>
      <p:pic>
        <p:nvPicPr>
          <p:cNvPr id="2052" name="Picture 4" descr="C:\Users\303\Desktop\회의록\2016-01-29 PM 06-48-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74" y="2660608"/>
            <a:ext cx="9060370" cy="80358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303\Desktop\회의록\2016-01-29 PM 06-59-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702" y="1896955"/>
            <a:ext cx="9046588" cy="88868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9017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4423688" cy="13716000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16386" name="Group 11"/>
          <p:cNvGrpSpPr>
            <a:grpSpLocks/>
          </p:cNvGrpSpPr>
          <p:nvPr/>
        </p:nvGrpSpPr>
        <p:grpSpPr bwMode="auto">
          <a:xfrm>
            <a:off x="5715000" y="4711700"/>
            <a:ext cx="12871450" cy="3289300"/>
            <a:chOff x="5714696" y="4242508"/>
            <a:chExt cx="12872495" cy="3289789"/>
          </a:xfrm>
        </p:grpSpPr>
        <p:sp>
          <p:nvSpPr>
            <p:cNvPr id="16388" name="TextBox 12"/>
            <p:cNvSpPr txBox="1">
              <a:spLocks noChangeArrowheads="1"/>
            </p:cNvSpPr>
            <p:nvPr/>
          </p:nvSpPr>
          <p:spPr bwMode="auto">
            <a:xfrm>
              <a:off x="7858397" y="4559977"/>
              <a:ext cx="8540210" cy="264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16600" b="1" dirty="0" smtClean="0">
                  <a:solidFill>
                    <a:srgbClr val="FFFFFF"/>
                  </a:solidFill>
                  <a:latin typeface="Montserrat" pitchFamily="-65" charset="0"/>
                </a:rPr>
                <a:t>벤치마킹</a:t>
              </a:r>
              <a:endParaRPr lang="en-US" altLang="ko-KR" sz="16600" b="1" dirty="0" smtClean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236693" y="8318744"/>
            <a:ext cx="77832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r>
              <a:rPr lang="en-US" altLang="ko-KR" sz="4000" dirty="0" smtClean="0"/>
              <a:t>Extra </a:t>
            </a:r>
            <a:r>
              <a:rPr lang="en-US" altLang="ko-KR" sz="4000" dirty="0" smtClean="0">
                <a:solidFill>
                  <a:srgbClr val="FFFFFF"/>
                </a:solidFill>
                <a:latin typeface="Montserrat Light" pitchFamily="-65" charset="0"/>
              </a:rPr>
              <a:t>PPT File : </a:t>
            </a:r>
            <a:r>
              <a:rPr lang="ko-KR" altLang="en-US" sz="4000" dirty="0" err="1" smtClean="0">
                <a:solidFill>
                  <a:srgbClr val="FFFFFF"/>
                </a:solidFill>
                <a:latin typeface="Montserrat Light" pitchFamily="-65" charset="0"/>
              </a:rPr>
              <a:t>번외</a:t>
            </a:r>
            <a:r>
              <a:rPr lang="ko-KR" altLang="en-US" sz="4000" dirty="0" smtClean="0">
                <a:solidFill>
                  <a:srgbClr val="FFFFFF"/>
                </a:solidFill>
                <a:latin typeface="Montserrat Light" pitchFamily="-65" charset="0"/>
              </a:rPr>
              <a:t> 파일에 작업</a:t>
            </a:r>
            <a:endParaRPr lang="en-US" altLang="ko-KR" sz="4000" dirty="0">
              <a:solidFill>
                <a:srgbClr val="FFFFFF"/>
              </a:solidFill>
              <a:latin typeface="Montserrat Light" pitchFamily="-65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86527" y="1493920"/>
            <a:ext cx="8541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/>
            <a:r>
              <a:rPr lang="ko-KR" altLang="en-US" b="1" dirty="0" smtClean="0">
                <a:latin typeface="+mj-ea"/>
                <a:ea typeface="+mj-ea"/>
              </a:rPr>
              <a:t>참고자료가 된 게임 사이트 </a:t>
            </a:r>
            <a:r>
              <a:rPr lang="en-US" altLang="ko-KR" b="1" dirty="0" smtClean="0">
                <a:latin typeface="+mj-ea"/>
                <a:ea typeface="+mj-ea"/>
              </a:rPr>
              <a:t>Top 50</a:t>
            </a:r>
          </a:p>
          <a:p>
            <a:pPr marL="742950" indent="-742950"/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-</a:t>
            </a:r>
            <a:r>
              <a:rPr lang="ko-KR" altLang="en-US" sz="2400" b="1" dirty="0" smtClean="0">
                <a:latin typeface="+mj-ea"/>
                <a:ea typeface="+mj-ea"/>
              </a:rPr>
              <a:t>실질적으로 본 사이트에 다 검색을 하였으며 이중에서도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latin typeface="+mj-ea"/>
                <a:ea typeface="+mj-ea"/>
              </a:rPr>
              <a:t>차 프로젝트에 도움이 될 만한 부분들만을 </a:t>
            </a:r>
            <a:r>
              <a:rPr lang="ko-KR" altLang="en-US" sz="2400" b="1" dirty="0" err="1" smtClean="0">
                <a:latin typeface="+mj-ea"/>
                <a:ea typeface="+mj-ea"/>
              </a:rPr>
              <a:t>캡쳐하여</a:t>
            </a:r>
            <a:r>
              <a:rPr lang="ko-KR" altLang="en-US" sz="2400" b="1" dirty="0" smtClean="0">
                <a:latin typeface="+mj-ea"/>
                <a:ea typeface="+mj-ea"/>
              </a:rPr>
              <a:t> 벤치마킹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ko-KR" altLang="en-US" sz="2400" b="1" dirty="0" smtClean="0">
                <a:latin typeface="+mj-ea"/>
                <a:ea typeface="+mj-ea"/>
              </a:rPr>
              <a:t>부분에 참고하여 적음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748" y="757201"/>
            <a:ext cx="9771089" cy="1171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타원 2"/>
          <p:cNvSpPr/>
          <p:nvPr/>
        </p:nvSpPr>
        <p:spPr>
          <a:xfrm>
            <a:off x="5505478" y="1318987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532785" y="1777272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506567" y="2223221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056294" y="3604591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99061" y="3617578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67931" y="4476560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73556" y="6707141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52286" y="10766523"/>
            <a:ext cx="293549" cy="2935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5124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62" y="1018308"/>
            <a:ext cx="5000851" cy="1124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98326" y="1018308"/>
            <a:ext cx="6463147" cy="581892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1. 1 depth </a:t>
            </a:r>
            <a:r>
              <a:rPr lang="ko-KR" altLang="en-US" sz="2400" b="1" dirty="0" smtClean="0">
                <a:latin typeface="+mj-ea"/>
                <a:ea typeface="+mj-ea"/>
              </a:rPr>
              <a:t>메뉴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98326" y="1808018"/>
            <a:ext cx="6463147" cy="1932709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2. Main </a:t>
            </a:r>
            <a:r>
              <a:rPr lang="ko-KR" altLang="en-US" b="1" dirty="0" smtClean="0"/>
              <a:t>이미지 롤링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베너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7398326" y="3893127"/>
            <a:ext cx="6463147" cy="6289964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3. </a:t>
            </a:r>
            <a:r>
              <a:rPr lang="ko-KR" altLang="en-US" b="1" dirty="0" smtClean="0">
                <a:latin typeface="+mn-ea"/>
              </a:rPr>
              <a:t>게시판 및 커뮤니티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관련 부분</a:t>
            </a:r>
            <a:endParaRPr lang="ko-KR" altLang="en-US" b="1" dirty="0"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398325" y="10328564"/>
            <a:ext cx="6463147" cy="1932709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footer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2400" b="1" dirty="0" err="1" smtClean="0">
                <a:latin typeface="+mj-ea"/>
                <a:ea typeface="+mj-ea"/>
              </a:rPr>
              <a:t>새소식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게임정보 </a:t>
            </a:r>
            <a:r>
              <a:rPr lang="en-US" altLang="ko-KR" sz="2400" b="1" dirty="0" smtClean="0">
                <a:latin typeface="+mj-ea"/>
                <a:ea typeface="+mj-ea"/>
              </a:rPr>
              <a:t>/ e</a:t>
            </a:r>
            <a:r>
              <a:rPr lang="ko-KR" altLang="en-US" sz="2400" b="1" dirty="0" smtClean="0">
                <a:latin typeface="+mj-ea"/>
                <a:ea typeface="+mj-ea"/>
              </a:rPr>
              <a:t>스포츠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커뮤니티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멀티미디어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대전기록 등의 메뉴 구성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en-US" altLang="ko-KR" sz="2400" b="1" dirty="0" smtClean="0">
                <a:latin typeface="+mj-ea"/>
                <a:ea typeface="+mj-ea"/>
              </a:rPr>
              <a:t>Main </a:t>
            </a:r>
            <a:r>
              <a:rPr lang="ko-KR" altLang="en-US" sz="2400" b="1" dirty="0" smtClean="0">
                <a:latin typeface="+mj-ea"/>
                <a:ea typeface="+mj-ea"/>
              </a:rPr>
              <a:t>이미지의 롤링 </a:t>
            </a:r>
            <a:r>
              <a:rPr lang="ko-KR" altLang="en-US" sz="2400" b="1" dirty="0" err="1" smtClean="0">
                <a:latin typeface="+mj-ea"/>
                <a:ea typeface="+mj-ea"/>
              </a:rPr>
              <a:t>베너</a:t>
            </a:r>
            <a:r>
              <a:rPr lang="ko-KR" altLang="en-US" sz="2400" b="1" dirty="0" smtClean="0">
                <a:latin typeface="+mj-ea"/>
                <a:ea typeface="+mj-ea"/>
              </a:rPr>
              <a:t> 부분의 경우엔 각 커뮤니티 혹은 게임 정보에 관한 부분을 이미지로 배치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2400" b="1" dirty="0" smtClean="0">
                <a:latin typeface="+mj-ea"/>
                <a:ea typeface="+mj-ea"/>
              </a:rPr>
              <a:t>커뮤니티 사이트로 로그인 각종 게시물을 배치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en-US" altLang="ko-KR" sz="2400" b="1" dirty="0" smtClean="0">
                <a:latin typeface="+mj-ea"/>
                <a:ea typeface="+mj-ea"/>
              </a:rPr>
              <a:t>4. footer </a:t>
            </a:r>
            <a:r>
              <a:rPr lang="ko-KR" altLang="en-US" sz="2400" b="1" dirty="0" smtClean="0">
                <a:latin typeface="+mj-ea"/>
                <a:ea typeface="+mj-ea"/>
              </a:rPr>
              <a:t>부분의 경우 회사의 정보를 기제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842671" y="5004954"/>
            <a:ext cx="6463147" cy="62899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946580" y="5209310"/>
            <a:ext cx="1447810" cy="765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게시판</a:t>
            </a:r>
            <a:r>
              <a:rPr lang="en-US" altLang="ko-KR" sz="2400" b="1" dirty="0" smtClean="0">
                <a:latin typeface="+mn-ea"/>
              </a:rPr>
              <a:t>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477518" y="5209307"/>
            <a:ext cx="1447810" cy="765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게시판</a:t>
            </a:r>
            <a:r>
              <a:rPr lang="en-US" altLang="ko-KR" sz="2400" b="1" dirty="0" smtClean="0">
                <a:latin typeface="+mn-ea"/>
              </a:rPr>
              <a:t>2</a:t>
            </a:r>
            <a:endParaRPr lang="ko-KR" altLang="en-US" sz="2400" b="1" dirty="0">
              <a:latin typeface="+mn-ea"/>
            </a:endParaRPr>
          </a:p>
          <a:p>
            <a:pPr algn="ctr"/>
            <a:endParaRPr lang="ko-KR" altLang="en-US" sz="2400" b="1" dirty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039587" y="5209307"/>
            <a:ext cx="1447810" cy="765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게시판</a:t>
            </a:r>
            <a:r>
              <a:rPr lang="en-US" altLang="ko-KR" sz="2400" b="1" dirty="0" smtClean="0">
                <a:latin typeface="+mn-ea"/>
              </a:rPr>
              <a:t>3</a:t>
            </a:r>
            <a:endParaRPr lang="ko-KR" altLang="en-US" sz="2400" b="1" dirty="0">
              <a:latin typeface="+mn-ea"/>
            </a:endParaRPr>
          </a:p>
          <a:p>
            <a:pPr algn="ctr"/>
            <a:endParaRPr lang="ko-KR" altLang="en-US" sz="2400" b="1" dirty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0580918" y="5209310"/>
            <a:ext cx="1447810" cy="7654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+mn-ea"/>
              </a:rPr>
              <a:t>로그인단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946579" y="6075217"/>
            <a:ext cx="4540817" cy="18634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이미지 및 게시판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31014" y="8011390"/>
            <a:ext cx="4540817" cy="5715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게임정보 </a:t>
            </a:r>
            <a:r>
              <a:rPr lang="en-US" altLang="ko-KR" sz="2400" b="1" dirty="0" smtClean="0">
                <a:latin typeface="+mn-ea"/>
              </a:rPr>
              <a:t>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5931013" y="8664285"/>
            <a:ext cx="4540817" cy="114473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게시판 메인</a:t>
            </a:r>
            <a:r>
              <a:rPr lang="en-US" altLang="ko-KR" sz="2400" b="1" dirty="0">
                <a:latin typeface="+mn-ea"/>
              </a:rPr>
              <a:t>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5963897" y="9908596"/>
            <a:ext cx="4540817" cy="114473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영상 및 이미지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580918" y="6127173"/>
            <a:ext cx="1447810" cy="93171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+mn-ea"/>
              </a:rPr>
              <a:t>베너</a:t>
            </a:r>
            <a:r>
              <a:rPr lang="en-US" altLang="ko-KR" sz="2400" b="1" dirty="0" smtClean="0">
                <a:latin typeface="+mn-ea"/>
              </a:rPr>
              <a:t>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577450" y="7100455"/>
            <a:ext cx="1447810" cy="93171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+mn-ea"/>
              </a:rPr>
              <a:t>베너</a:t>
            </a:r>
            <a:r>
              <a:rPr lang="en-US" altLang="ko-KR" sz="2400" b="1" dirty="0" smtClean="0">
                <a:latin typeface="+mn-ea"/>
              </a:rPr>
              <a:t>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580918" y="8032172"/>
            <a:ext cx="1447810" cy="302115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+mn-ea"/>
              </a:rPr>
              <a:t>이미지단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72135" y="980051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/>
              <a:t>리그오브레전드</a:t>
            </a:r>
            <a:endParaRPr lang="ko-KR" altLang="en-US" sz="4000" b="1" dirty="0"/>
          </a:p>
        </p:txBody>
      </p:sp>
    </p:spTree>
    <p:extLst>
      <p:ext uri="{BB962C8B-B14F-4D97-AF65-F5344CB8AC3E}">
        <p14:creationId xmlns="" xmlns:p14="http://schemas.microsoft.com/office/powerpoint/2010/main" val="104520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4"/>
          <p:cNvGrpSpPr>
            <a:grpSpLocks/>
          </p:cNvGrpSpPr>
          <p:nvPr/>
        </p:nvGrpSpPr>
        <p:grpSpPr bwMode="auto">
          <a:xfrm>
            <a:off x="5744720" y="4788651"/>
            <a:ext cx="3389312" cy="2841625"/>
            <a:chOff x="5577517" y="4588584"/>
            <a:chExt cx="3388167" cy="3125654"/>
          </a:xfrm>
        </p:grpSpPr>
        <p:cxnSp>
          <p:nvCxnSpPr>
            <p:cNvPr id="57" name="Elbow Connector 56"/>
            <p:cNvCxnSpPr/>
            <p:nvPr/>
          </p:nvCxnSpPr>
          <p:spPr>
            <a:xfrm>
              <a:off x="5577517" y="4588584"/>
              <a:ext cx="3388167" cy="118041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flipV="1">
              <a:off x="5577517" y="7040214"/>
              <a:ext cx="3388167" cy="67402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2" name="Group 72"/>
          <p:cNvGrpSpPr>
            <a:grpSpLocks/>
          </p:cNvGrpSpPr>
          <p:nvPr/>
        </p:nvGrpSpPr>
        <p:grpSpPr bwMode="auto">
          <a:xfrm flipH="1">
            <a:off x="14863763" y="4837113"/>
            <a:ext cx="3814762" cy="4373562"/>
            <a:chOff x="5577517" y="4588584"/>
            <a:chExt cx="3388167" cy="3125654"/>
          </a:xfrm>
        </p:grpSpPr>
        <p:cxnSp>
          <p:nvCxnSpPr>
            <p:cNvPr id="74" name="Elbow Connector 73"/>
            <p:cNvCxnSpPr/>
            <p:nvPr/>
          </p:nvCxnSpPr>
          <p:spPr>
            <a:xfrm>
              <a:off x="5577517" y="4588584"/>
              <a:ext cx="3388167" cy="118041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/>
            <p:nvPr/>
          </p:nvCxnSpPr>
          <p:spPr>
            <a:xfrm flipV="1">
              <a:off x="5577517" y="7040214"/>
              <a:ext cx="3388167" cy="67402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843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3962400"/>
            <a:ext cx="8669338" cy="794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28038" y="4478338"/>
            <a:ext cx="7539037" cy="4579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35845" name="TextBox 28"/>
          <p:cNvSpPr txBox="1">
            <a:spLocks noChangeArrowheads="1"/>
          </p:cNvSpPr>
          <p:nvPr/>
        </p:nvSpPr>
        <p:spPr bwMode="auto">
          <a:xfrm>
            <a:off x="489237" y="4489451"/>
            <a:ext cx="425738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spcAft>
                <a:spcPts val="3200"/>
              </a:spcAft>
            </a:pPr>
            <a:r>
              <a:rPr lang="en-US" altLang="ko-KR" sz="3200" b="1" dirty="0">
                <a:solidFill>
                  <a:schemeClr val="tx2"/>
                </a:solidFill>
                <a:latin typeface="Lato Regular" pitchFamily="-65" charset="0"/>
                <a:ea typeface="Open Sans" pitchFamily="-65" charset="0"/>
              </a:rPr>
              <a:t>Database : Oracle 11g</a:t>
            </a:r>
          </a:p>
        </p:txBody>
      </p:sp>
      <p:sp>
        <p:nvSpPr>
          <p:cNvPr id="35846" name="TextBox 29"/>
          <p:cNvSpPr txBox="1">
            <a:spLocks noChangeArrowheads="1"/>
          </p:cNvSpPr>
          <p:nvPr/>
        </p:nvSpPr>
        <p:spPr bwMode="auto">
          <a:xfrm>
            <a:off x="489237" y="7186295"/>
            <a:ext cx="43424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spcAft>
                <a:spcPts val="3200"/>
              </a:spcAft>
            </a:pPr>
            <a:r>
              <a:rPr lang="en-US" altLang="ko-KR" sz="3200" b="1" dirty="0">
                <a:solidFill>
                  <a:schemeClr val="tx2"/>
                </a:solidFill>
                <a:latin typeface="Lato Regular" pitchFamily="-65" charset="0"/>
                <a:ea typeface="Open Sans" pitchFamily="-65" charset="0"/>
              </a:rPr>
              <a:t>Toad for Oracle: 12.8</a:t>
            </a:r>
          </a:p>
        </p:txBody>
      </p:sp>
      <p:sp>
        <p:nvSpPr>
          <p:cNvPr id="35847" name="TextBox 61"/>
          <p:cNvSpPr txBox="1">
            <a:spLocks noChangeArrowheads="1"/>
          </p:cNvSpPr>
          <p:nvPr/>
        </p:nvSpPr>
        <p:spPr bwMode="auto">
          <a:xfrm>
            <a:off x="586074" y="8563687"/>
            <a:ext cx="6577590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en-US" altLang="ko-KR" sz="3200" b="1" dirty="0" err="1" smtClean="0">
                <a:ea typeface="Open Sans" pitchFamily="-65" charset="0"/>
              </a:rPr>
              <a:t>ProgrammingLanguage</a:t>
            </a:r>
            <a:r>
              <a:rPr lang="en-US" altLang="ko-KR" sz="3200" b="1" dirty="0" smtClean="0">
                <a:ea typeface="Open Sans" pitchFamily="-65" charset="0"/>
              </a:rPr>
              <a:t>  </a:t>
            </a:r>
          </a:p>
          <a:p>
            <a:pPr>
              <a:lnSpc>
                <a:spcPts val="3463"/>
              </a:lnSpc>
            </a:pPr>
            <a:r>
              <a:rPr lang="en-US" altLang="ko-KR" sz="3200" b="1" dirty="0">
                <a:ea typeface="Open Sans" pitchFamily="-65" charset="0"/>
              </a:rPr>
              <a:t>	</a:t>
            </a:r>
            <a:r>
              <a:rPr lang="en-US" altLang="ko-KR" sz="3200" b="1" dirty="0" smtClean="0">
                <a:ea typeface="Open Sans" pitchFamily="-65" charset="0"/>
              </a:rPr>
              <a:t>   :Java8 </a:t>
            </a:r>
            <a:endParaRPr lang="en-US" altLang="ko-KR" sz="3200" b="1" dirty="0">
              <a:ea typeface="Open Sans" pitchFamily="-65" charset="0"/>
            </a:endParaRPr>
          </a:p>
          <a:p>
            <a:pPr>
              <a:lnSpc>
                <a:spcPts val="3463"/>
              </a:lnSpc>
            </a:pPr>
            <a:r>
              <a:rPr lang="en-US" altLang="ko-KR" sz="3200" b="1" dirty="0" smtClean="0">
                <a:ea typeface="Open Sans" pitchFamily="-65" charset="0"/>
              </a:rPr>
              <a:t>	   :JSP 3.1</a:t>
            </a:r>
          </a:p>
          <a:p>
            <a:pPr>
              <a:lnSpc>
                <a:spcPts val="3463"/>
              </a:lnSpc>
            </a:pPr>
            <a:r>
              <a:rPr lang="en-US" altLang="ko-KR" sz="3200" b="1" dirty="0">
                <a:ea typeface="Open Sans" pitchFamily="-65" charset="0"/>
              </a:rPr>
              <a:t>	 </a:t>
            </a:r>
            <a:r>
              <a:rPr lang="en-US" altLang="ko-KR" sz="3200" b="1" dirty="0" smtClean="0">
                <a:ea typeface="Open Sans" pitchFamily="-65" charset="0"/>
              </a:rPr>
              <a:t>  :HTML5 CSS3,</a:t>
            </a:r>
          </a:p>
          <a:p>
            <a:pPr>
              <a:lnSpc>
                <a:spcPts val="3463"/>
              </a:lnSpc>
            </a:pPr>
            <a:r>
              <a:rPr lang="en-US" altLang="ko-KR" sz="3200" b="1" dirty="0">
                <a:ea typeface="Open Sans" pitchFamily="-65" charset="0"/>
              </a:rPr>
              <a:t>	   </a:t>
            </a:r>
            <a:r>
              <a:rPr lang="en-US" altLang="ko-KR" sz="3200" b="1" dirty="0" smtClean="0">
                <a:ea typeface="Open Sans" pitchFamily="-65" charset="0"/>
              </a:rPr>
              <a:t>:</a:t>
            </a:r>
            <a:r>
              <a:rPr lang="en-US" altLang="ko-KR" sz="3200" b="1" dirty="0" err="1" smtClean="0">
                <a:ea typeface="Open Sans" pitchFamily="-65" charset="0"/>
              </a:rPr>
              <a:t>jquery</a:t>
            </a:r>
            <a:r>
              <a:rPr lang="en-US" altLang="ko-KR" sz="3200" b="1" dirty="0" smtClean="0">
                <a:ea typeface="Open Sans" pitchFamily="-65" charset="0"/>
              </a:rPr>
              <a:t> 1.11.3 </a:t>
            </a:r>
            <a:endParaRPr lang="en-US" altLang="ko-KR" sz="3200" b="1" dirty="0">
              <a:ea typeface="Open Sans" pitchFamily="-65" charset="0"/>
            </a:endParaRPr>
          </a:p>
          <a:p>
            <a:pPr>
              <a:lnSpc>
                <a:spcPts val="3463"/>
              </a:lnSpc>
            </a:pPr>
            <a:r>
              <a:rPr lang="en-US" altLang="ko-KR" sz="3200" b="1" dirty="0">
                <a:ea typeface="Open Sans" pitchFamily="-65" charset="0"/>
              </a:rPr>
              <a:t>	</a:t>
            </a:r>
            <a:r>
              <a:rPr lang="en-US" altLang="ko-KR" sz="3200" b="1" dirty="0" smtClean="0">
                <a:ea typeface="Open Sans" pitchFamily="-65" charset="0"/>
              </a:rPr>
              <a:t>   :</a:t>
            </a:r>
            <a:r>
              <a:rPr lang="en-US" altLang="ko-KR" sz="3200" b="1" dirty="0" err="1" smtClean="0">
                <a:ea typeface="Open Sans" pitchFamily="-65" charset="0"/>
              </a:rPr>
              <a:t>jstl</a:t>
            </a:r>
            <a:r>
              <a:rPr lang="en-US" altLang="ko-KR" sz="3200" b="1" dirty="0" smtClean="0">
                <a:ea typeface="Open Sans" pitchFamily="-65" charset="0"/>
              </a:rPr>
              <a:t> 1.2.1</a:t>
            </a:r>
            <a:endParaRPr lang="en-US" altLang="ko-KR" sz="3200" b="1" dirty="0">
              <a:ea typeface="Open Sans" pitchFamily="-65" charset="0"/>
            </a:endParaRPr>
          </a:p>
        </p:txBody>
      </p:sp>
      <p:sp>
        <p:nvSpPr>
          <p:cNvPr id="35848" name="TextBox 62"/>
          <p:cNvSpPr txBox="1">
            <a:spLocks noChangeArrowheads="1"/>
          </p:cNvSpPr>
          <p:nvPr/>
        </p:nvSpPr>
        <p:spPr bwMode="auto">
          <a:xfrm>
            <a:off x="489237" y="5637380"/>
            <a:ext cx="6771264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en-US" altLang="ko-KR" sz="3200" b="1" dirty="0" err="1" smtClean="0">
                <a:ea typeface="Open Sans" pitchFamily="-65" charset="0"/>
              </a:rPr>
              <a:t>WebApplicationServer</a:t>
            </a:r>
            <a:r>
              <a:rPr lang="en-US" altLang="ko-KR" sz="3200" b="1" dirty="0" smtClean="0">
                <a:ea typeface="Open Sans" pitchFamily="-65" charset="0"/>
              </a:rPr>
              <a:t> :Tomcat8.0</a:t>
            </a:r>
            <a:endParaRPr lang="en-US" altLang="ko-KR" sz="3200" b="1" dirty="0">
              <a:ea typeface="Open Sans" pitchFamily="-65" charset="0"/>
            </a:endParaRPr>
          </a:p>
        </p:txBody>
      </p:sp>
      <p:sp>
        <p:nvSpPr>
          <p:cNvPr id="35849" name="TextBox 75"/>
          <p:cNvSpPr txBox="1">
            <a:spLocks noChangeArrowheads="1"/>
          </p:cNvSpPr>
          <p:nvPr/>
        </p:nvSpPr>
        <p:spPr bwMode="auto">
          <a:xfrm>
            <a:off x="18789666" y="4532313"/>
            <a:ext cx="241572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r">
              <a:spcAft>
                <a:spcPts val="3200"/>
              </a:spcAft>
            </a:pPr>
            <a:r>
              <a:rPr lang="en-US" altLang="ko-KR" sz="3200" b="1" dirty="0" smtClean="0">
                <a:solidFill>
                  <a:schemeClr val="tx2"/>
                </a:solidFill>
                <a:latin typeface="Lato Regular" pitchFamily="-65" charset="0"/>
                <a:ea typeface="Open Sans" pitchFamily="-65" charset="0"/>
              </a:rPr>
              <a:t>eXERD:2.3.9</a:t>
            </a:r>
            <a:endParaRPr lang="en-US" altLang="ko-KR" sz="3200" b="1" dirty="0">
              <a:solidFill>
                <a:schemeClr val="tx2"/>
              </a:solidFill>
              <a:latin typeface="Lato Regular" pitchFamily="-65" charset="0"/>
              <a:ea typeface="Open Sans" pitchFamily="-65" charset="0"/>
            </a:endParaRPr>
          </a:p>
        </p:txBody>
      </p:sp>
      <p:sp>
        <p:nvSpPr>
          <p:cNvPr id="35851" name="TextBox 77"/>
          <p:cNvSpPr txBox="1">
            <a:spLocks noChangeArrowheads="1"/>
          </p:cNvSpPr>
          <p:nvPr/>
        </p:nvSpPr>
        <p:spPr bwMode="auto">
          <a:xfrm>
            <a:off x="18789666" y="7208095"/>
            <a:ext cx="4932363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en-US" altLang="ko-KR" sz="3200" b="1" dirty="0" smtClean="0"/>
              <a:t>Springframeworkv:3.1.1</a:t>
            </a:r>
            <a:r>
              <a:rPr lang="en-US" altLang="ko-KR" b="1" dirty="0" smtClean="0"/>
              <a:t>.</a:t>
            </a:r>
            <a:endParaRPr lang="en-US" altLang="ko-KR" b="1" dirty="0">
              <a:ea typeface="Open Sans" pitchFamily="-65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75297" y="763490"/>
            <a:ext cx="5006412" cy="160039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8800" b="1" dirty="0" smtClean="0">
                <a:solidFill>
                  <a:schemeClr val="tx2"/>
                </a:solidFill>
                <a:latin typeface="Montserrat"/>
                <a:cs typeface="Montserrat"/>
              </a:rPr>
              <a:t>개발환</a:t>
            </a:r>
            <a:r>
              <a:rPr lang="ko-KR" altLang="en-US" sz="8800" b="1" dirty="0">
                <a:solidFill>
                  <a:schemeClr val="tx2"/>
                </a:solidFill>
                <a:latin typeface="Montserrat"/>
                <a:cs typeface="Montserrat"/>
              </a:rPr>
              <a:t>경</a:t>
            </a:r>
            <a:endParaRPr lang="en-US" sz="88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75673" y="4718511"/>
            <a:ext cx="7184280" cy="4339764"/>
            <a:chOff x="3895205" y="1027629"/>
            <a:chExt cx="4831475" cy="5055364"/>
          </a:xfrm>
        </p:grpSpPr>
        <p:pic>
          <p:nvPicPr>
            <p:cNvPr id="24" name="그림 23" descr="expertise_java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523" y="1027629"/>
              <a:ext cx="1739334" cy="2160240"/>
            </a:xfrm>
            <a:prstGeom prst="rect">
              <a:avLst/>
            </a:prstGeom>
          </p:spPr>
        </p:pic>
        <p:pic>
          <p:nvPicPr>
            <p:cNvPr id="25" name="그림 24" descr="oracl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2280" y="1412776"/>
              <a:ext cx="1634400" cy="325200"/>
            </a:xfrm>
            <a:prstGeom prst="rect">
              <a:avLst/>
            </a:prstGeom>
          </p:spPr>
        </p:pic>
        <p:pic>
          <p:nvPicPr>
            <p:cNvPr id="26" name="그림 25" descr="apache-tomcat-7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4327" y="2594420"/>
              <a:ext cx="1402353" cy="1395611"/>
            </a:xfrm>
            <a:prstGeom prst="rect">
              <a:avLst/>
            </a:prstGeom>
          </p:spPr>
        </p:pic>
        <p:pic>
          <p:nvPicPr>
            <p:cNvPr id="27" name="그림 26" descr="eclipse_a2_by_dj_fahr-d49mizm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1248" y="3349573"/>
              <a:ext cx="1800200" cy="1800200"/>
            </a:xfrm>
            <a:prstGeom prst="rect">
              <a:avLst/>
            </a:prstGeom>
          </p:spPr>
        </p:pic>
        <p:pic>
          <p:nvPicPr>
            <p:cNvPr id="28" name="그림 27" descr="images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4552" y="4957870"/>
              <a:ext cx="1152128" cy="864096"/>
            </a:xfrm>
            <a:prstGeom prst="rect">
              <a:avLst/>
            </a:prstGeom>
          </p:spPr>
        </p:pic>
        <p:pic>
          <p:nvPicPr>
            <p:cNvPr id="29" name="그림 28" descr="다운로드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5205" y="5517109"/>
              <a:ext cx="2592288" cy="565884"/>
            </a:xfrm>
            <a:prstGeom prst="rect">
              <a:avLst/>
            </a:prstGeom>
          </p:spPr>
        </p:pic>
      </p:grpSp>
      <p:sp>
        <p:nvSpPr>
          <p:cNvPr id="30" name="TextBox 77"/>
          <p:cNvSpPr txBox="1">
            <a:spLocks noChangeArrowheads="1"/>
          </p:cNvSpPr>
          <p:nvPr/>
        </p:nvSpPr>
        <p:spPr bwMode="auto">
          <a:xfrm>
            <a:off x="18789665" y="10018783"/>
            <a:ext cx="4932363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en-US" altLang="ko-KR" sz="3200" b="1" dirty="0" smtClean="0">
                <a:ea typeface="Open Sans" pitchFamily="-65" charset="0"/>
              </a:rPr>
              <a:t>StarUML:5.0.2.1570</a:t>
            </a:r>
            <a:endParaRPr lang="en-US" altLang="ko-KR" sz="3200" b="1" dirty="0">
              <a:ea typeface="Open Sans" pitchFamily="-65" charset="0"/>
            </a:endParaRPr>
          </a:p>
        </p:txBody>
      </p:sp>
      <p:sp>
        <p:nvSpPr>
          <p:cNvPr id="33" name="TextBox 75"/>
          <p:cNvSpPr txBox="1">
            <a:spLocks noChangeArrowheads="1"/>
          </p:cNvSpPr>
          <p:nvPr/>
        </p:nvSpPr>
        <p:spPr bwMode="auto">
          <a:xfrm>
            <a:off x="18789665" y="5664041"/>
            <a:ext cx="27571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r">
              <a:spcAft>
                <a:spcPts val="3200"/>
              </a:spcAft>
            </a:pPr>
            <a:r>
              <a:rPr lang="en-US" altLang="ko-KR" sz="3200" b="1" dirty="0" smtClean="0">
                <a:solidFill>
                  <a:schemeClr val="tx2"/>
                </a:solidFill>
                <a:latin typeface="Lato Regular" pitchFamily="-65" charset="0"/>
                <a:ea typeface="Open Sans" pitchFamily="-65" charset="0"/>
              </a:rPr>
              <a:t>EclipsMARS.1</a:t>
            </a:r>
            <a:endParaRPr lang="en-US" altLang="ko-KR" sz="3200" b="1" dirty="0">
              <a:solidFill>
                <a:schemeClr val="tx2"/>
              </a:solidFill>
              <a:latin typeface="Lato Regular" pitchFamily="-65" charset="0"/>
              <a:ea typeface="Open Sans" pitchFamily="-65" charset="0"/>
            </a:endParaRPr>
          </a:p>
        </p:txBody>
      </p:sp>
      <p:sp>
        <p:nvSpPr>
          <p:cNvPr id="34" name="TextBox 77"/>
          <p:cNvSpPr txBox="1">
            <a:spLocks noChangeArrowheads="1"/>
          </p:cNvSpPr>
          <p:nvPr/>
        </p:nvSpPr>
        <p:spPr bwMode="auto">
          <a:xfrm>
            <a:off x="18942066" y="8761834"/>
            <a:ext cx="4932363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en-US" altLang="ko-KR" sz="3200" b="1" dirty="0" smtClean="0">
                <a:ea typeface="Open Sans" pitchFamily="-65" charset="0"/>
              </a:rPr>
              <a:t>Mybatis:3.2.7</a:t>
            </a:r>
            <a:endParaRPr lang="en-US" altLang="ko-KR" sz="3200" b="1" dirty="0">
              <a:ea typeface="Open Sans" pitchFamily="-65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430" y="7593680"/>
            <a:ext cx="20669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2783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홈페이지로 바로 가는 방식이 아닌 </a:t>
            </a:r>
            <a:r>
              <a:rPr lang="en-US" altLang="ko-KR" b="1" dirty="0" smtClean="0">
                <a:latin typeface="+mj-ea"/>
                <a:ea typeface="+mj-ea"/>
              </a:rPr>
              <a:t>main</a:t>
            </a:r>
            <a:r>
              <a:rPr lang="ko-KR" altLang="en-US" b="1" dirty="0" smtClean="0">
                <a:latin typeface="+mj-ea"/>
                <a:ea typeface="+mj-ea"/>
              </a:rPr>
              <a:t>을 보여주는 방식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타 아이디로도 회원가입이 가능함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34" y="3244269"/>
            <a:ext cx="10287000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2135" y="98005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/>
              <a:t>서든어택</a:t>
            </a:r>
            <a:endParaRPr lang="ko-KR" altLang="en-US" sz="4000" b="1" dirty="0"/>
          </a:p>
        </p:txBody>
      </p:sp>
    </p:spTree>
    <p:extLst>
      <p:ext uri="{BB962C8B-B14F-4D97-AF65-F5344CB8AC3E}">
        <p14:creationId xmlns="" xmlns:p14="http://schemas.microsoft.com/office/powerpoint/2010/main" val="2062002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게임 사이트의 메인</a:t>
            </a:r>
            <a:endParaRPr lang="en-US" altLang="ko-KR" b="1" dirty="0" smtClean="0">
              <a:latin typeface="+mj-ea"/>
              <a:ea typeface="+mj-ea"/>
            </a:endParaRPr>
          </a:p>
          <a:p>
            <a:endParaRPr lang="en-US" altLang="ko-KR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2400" b="1" dirty="0" smtClean="0">
                <a:latin typeface="+mj-ea"/>
                <a:ea typeface="+mj-ea"/>
              </a:rPr>
              <a:t>타 사이트와 달리 좌측 라인을 기준으로 모든 </a:t>
            </a:r>
            <a:r>
              <a:rPr lang="ko-KR" altLang="en-US" sz="2400" b="1" dirty="0" err="1" smtClean="0">
                <a:latin typeface="+mj-ea"/>
                <a:ea typeface="+mj-ea"/>
              </a:rPr>
              <a:t>매뉴가</a:t>
            </a:r>
            <a:r>
              <a:rPr lang="ko-KR" altLang="en-US" sz="2400" b="1" dirty="0" smtClean="0">
                <a:latin typeface="+mj-ea"/>
                <a:ea typeface="+mj-ea"/>
              </a:rPr>
              <a:t> 다 진열되어 있는 종류의 사이트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2400" b="1" dirty="0" smtClean="0">
                <a:latin typeface="+mj-ea"/>
                <a:ea typeface="+mj-ea"/>
              </a:rPr>
              <a:t>좌측과 우측의 배너타입의 라인은 고정이며</a:t>
            </a:r>
            <a:r>
              <a:rPr lang="en-US" altLang="ko-KR" sz="2400" b="1" dirty="0" smtClean="0"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latin typeface="+mj-ea"/>
                <a:ea typeface="+mj-ea"/>
              </a:rPr>
              <a:t>가운데 </a:t>
            </a:r>
            <a:r>
              <a:rPr lang="ko-KR" altLang="en-US" sz="2400" b="1" dirty="0" err="1" smtClean="0">
                <a:latin typeface="+mj-ea"/>
                <a:ea typeface="+mj-ea"/>
              </a:rPr>
              <a:t>컨텐츠</a:t>
            </a:r>
            <a:r>
              <a:rPr lang="ko-KR" altLang="en-US" sz="2400" b="1" dirty="0" smtClean="0">
                <a:latin typeface="+mj-ea"/>
                <a:ea typeface="+mj-ea"/>
              </a:rPr>
              <a:t> 부분만 메뉴에 따라 움직인다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latin typeface="+mj-ea"/>
                <a:ea typeface="+mj-ea"/>
              </a:rPr>
              <a:t>차 프로젝트의 적용 가능성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: </a:t>
            </a:r>
            <a:r>
              <a:rPr lang="ko-KR" altLang="en-US" sz="2400" b="1" dirty="0" smtClean="0">
                <a:latin typeface="+mj-ea"/>
                <a:ea typeface="+mj-ea"/>
              </a:rPr>
              <a:t>게임의 특성상 커뮤니티 부분을 강하게 적용해야 할 상황이 있는데 이 사이트의 경우는 </a:t>
            </a:r>
            <a:r>
              <a:rPr lang="ko-KR" altLang="en-US" sz="2400" b="1" dirty="0" err="1" smtClean="0">
                <a:latin typeface="+mj-ea"/>
                <a:ea typeface="+mj-ea"/>
              </a:rPr>
              <a:t>매인으로</a:t>
            </a:r>
            <a:r>
              <a:rPr lang="ko-KR" altLang="en-US" sz="2400" b="1" dirty="0" smtClean="0">
                <a:latin typeface="+mj-ea"/>
                <a:ea typeface="+mj-ea"/>
              </a:rPr>
              <a:t> 진열을 하였지만 프로젝트의 경우엔 메인 부분을 하나의 메뉴 부분으로 다시 구성할 수 있다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던전</a:t>
            </a:r>
            <a:r>
              <a:rPr lang="ko-KR" altLang="en-US" dirty="0" smtClean="0"/>
              <a:t> 엔 파이터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8288" y="902854"/>
            <a:ext cx="11615318" cy="1181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89911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+mj-ea"/>
                <a:ea typeface="+mj-ea"/>
              </a:rPr>
              <a:t>블레이드</a:t>
            </a:r>
            <a:r>
              <a:rPr lang="ko-KR" altLang="en-US" b="1" dirty="0" smtClean="0">
                <a:latin typeface="+mj-ea"/>
                <a:ea typeface="+mj-ea"/>
              </a:rPr>
              <a:t> 엔 </a:t>
            </a:r>
            <a:r>
              <a:rPr lang="ko-KR" altLang="en-US" b="1" dirty="0" err="1" smtClean="0">
                <a:latin typeface="+mj-ea"/>
                <a:ea typeface="+mj-ea"/>
              </a:rPr>
              <a:t>소울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&gt; </a:t>
            </a:r>
            <a:r>
              <a:rPr lang="ko-KR" altLang="en-US" b="1" dirty="0" smtClean="0">
                <a:latin typeface="+mj-ea"/>
                <a:ea typeface="+mj-ea"/>
              </a:rPr>
              <a:t>게임 </a:t>
            </a:r>
            <a:r>
              <a:rPr lang="ko-KR" altLang="en-US" b="1" dirty="0" err="1" smtClean="0">
                <a:latin typeface="+mj-ea"/>
                <a:ea typeface="+mj-ea"/>
              </a:rPr>
              <a:t>아이템샵</a:t>
            </a:r>
            <a:endParaRPr lang="en-US" altLang="ko-KR" b="1" dirty="0" smtClean="0">
              <a:latin typeface="+mj-ea"/>
              <a:ea typeface="+mj-ea"/>
            </a:endParaRPr>
          </a:p>
          <a:p>
            <a:endParaRPr lang="en-US" altLang="ko-KR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2400" b="1" dirty="0" smtClean="0">
                <a:latin typeface="+mj-ea"/>
                <a:ea typeface="+mj-ea"/>
              </a:rPr>
              <a:t>아이템을 홍보하는 곳으로 아이템 전용 부분을 만든다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r>
              <a:rPr lang="ko-KR" altLang="en-US" sz="2400" b="1" dirty="0" err="1" smtClean="0">
                <a:latin typeface="+mj-ea"/>
                <a:ea typeface="+mj-ea"/>
              </a:rPr>
              <a:t>메인의</a:t>
            </a:r>
            <a:r>
              <a:rPr lang="ko-KR" altLang="en-US" sz="2400" b="1" dirty="0" smtClean="0">
                <a:latin typeface="+mj-ea"/>
                <a:ea typeface="+mj-ea"/>
              </a:rPr>
              <a:t> 경우 레이아웃이나 이러한 부분을 참고가능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latin typeface="+mj-ea"/>
                <a:ea typeface="+mj-ea"/>
              </a:rPr>
              <a:t>차 프로젝트의 적용 가능성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:</a:t>
            </a:r>
            <a:r>
              <a:rPr lang="ko-KR" altLang="en-US" sz="2400" b="1" dirty="0" err="1" smtClean="0">
                <a:latin typeface="+mj-ea"/>
                <a:ea typeface="+mj-ea"/>
              </a:rPr>
              <a:t>레이아웃등을</a:t>
            </a:r>
            <a:r>
              <a:rPr lang="ko-KR" altLang="en-US" sz="2400" b="1" dirty="0" smtClean="0">
                <a:latin typeface="+mj-ea"/>
                <a:ea typeface="+mj-ea"/>
              </a:rPr>
              <a:t> 참고 </a:t>
            </a:r>
            <a:endParaRPr lang="en-US" altLang="ko-KR" sz="2400" b="1" dirty="0" smtClean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8975" y="1309254"/>
            <a:ext cx="10343619" cy="1106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80521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+mj-ea"/>
                <a:ea typeface="+mj-ea"/>
              </a:rPr>
              <a:t>검은사막</a:t>
            </a:r>
            <a:r>
              <a:rPr lang="en-US" altLang="ko-KR" b="1" dirty="0" smtClean="0">
                <a:latin typeface="+mj-ea"/>
                <a:ea typeface="+mj-ea"/>
              </a:rPr>
              <a:t>&gt; </a:t>
            </a:r>
            <a:r>
              <a:rPr lang="ko-KR" altLang="en-US" b="1" dirty="0" smtClean="0">
                <a:latin typeface="+mj-ea"/>
                <a:ea typeface="+mj-ea"/>
              </a:rPr>
              <a:t>커뮤니티 부분</a:t>
            </a:r>
            <a:endParaRPr lang="en-US" altLang="ko-KR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latin typeface="+mj-ea"/>
                <a:ea typeface="+mj-ea"/>
              </a:rPr>
              <a:t>차 프로젝트의 적용 가능성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:</a:t>
            </a:r>
            <a:r>
              <a:rPr lang="ko-KR" altLang="en-US" sz="2400" b="1" dirty="0" smtClean="0">
                <a:latin typeface="+mj-ea"/>
                <a:ea typeface="+mj-ea"/>
              </a:rPr>
              <a:t>게시판 부분 중 공지사항 부분을 아예 위로 빼 놓는다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0" y="950416"/>
            <a:ext cx="8191500" cy="1184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7257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9545" y="581890"/>
            <a:ext cx="13757563" cy="124483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70727" y="2036618"/>
            <a:ext cx="854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카운터 스트라이크</a:t>
            </a:r>
            <a:r>
              <a:rPr lang="en-US" altLang="ko-KR" b="1" dirty="0" smtClean="0">
                <a:latin typeface="+mj-ea"/>
                <a:ea typeface="+mj-ea"/>
              </a:rPr>
              <a:t>&gt; </a:t>
            </a:r>
            <a:r>
              <a:rPr lang="ko-KR" altLang="en-US" b="1" dirty="0" smtClean="0">
                <a:latin typeface="+mj-ea"/>
                <a:ea typeface="+mj-ea"/>
              </a:rPr>
              <a:t>메뉴부분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>
              <a:buAutoNum type="arabicPeriod"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3</a:t>
            </a:r>
            <a:r>
              <a:rPr lang="ko-KR" altLang="en-US" sz="2400" b="1" dirty="0" smtClean="0">
                <a:latin typeface="+mj-ea"/>
                <a:ea typeface="+mj-ea"/>
              </a:rPr>
              <a:t>차 프로젝트의 적용 가능성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742950" indent="-742950"/>
            <a:r>
              <a:rPr lang="en-US" altLang="ko-KR" sz="2400" b="1" dirty="0" smtClean="0">
                <a:latin typeface="+mj-ea"/>
                <a:ea typeface="+mj-ea"/>
              </a:rPr>
              <a:t>: </a:t>
            </a:r>
            <a:r>
              <a:rPr lang="ko-KR" altLang="en-US" sz="2400" b="1" dirty="0" smtClean="0">
                <a:latin typeface="+mj-ea"/>
                <a:ea typeface="+mj-ea"/>
              </a:rPr>
              <a:t>메뉴 부분을 참고하여 커뮤니티 게시판의 한 부분을 참고한다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90273" y="130925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16" y="7581900"/>
            <a:ext cx="7851343" cy="4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2" y="1309254"/>
            <a:ext cx="6289871" cy="51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888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6038" y="0"/>
            <a:ext cx="24423688" cy="13716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21506" name="Group 11"/>
          <p:cNvGrpSpPr>
            <a:grpSpLocks/>
          </p:cNvGrpSpPr>
          <p:nvPr/>
        </p:nvGrpSpPr>
        <p:grpSpPr bwMode="auto">
          <a:xfrm>
            <a:off x="5715000" y="4711700"/>
            <a:ext cx="12871450" cy="4314930"/>
            <a:chOff x="5714696" y="4242508"/>
            <a:chExt cx="12872495" cy="4315571"/>
          </a:xfrm>
        </p:grpSpPr>
        <p:sp>
          <p:nvSpPr>
            <p:cNvPr id="21508" name="TextBox 12"/>
            <p:cNvSpPr txBox="1">
              <a:spLocks noChangeArrowheads="1"/>
            </p:cNvSpPr>
            <p:nvPr/>
          </p:nvSpPr>
          <p:spPr bwMode="auto">
            <a:xfrm>
              <a:off x="7858399" y="4559977"/>
              <a:ext cx="8540210" cy="264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16600" b="1" dirty="0">
                  <a:solidFill>
                    <a:srgbClr val="FFFFFF"/>
                  </a:solidFill>
                  <a:latin typeface="Montserrat" pitchFamily="-65" charset="0"/>
                </a:rPr>
                <a:t>메</a:t>
              </a:r>
              <a:r>
                <a:rPr lang="ko-KR" altLang="en-US" sz="16600" b="1" dirty="0" smtClean="0">
                  <a:solidFill>
                    <a:srgbClr val="FFFFFF"/>
                  </a:solidFill>
                  <a:latin typeface="Montserrat" pitchFamily="-65" charset="0"/>
                </a:rPr>
                <a:t>뉴구성</a:t>
              </a:r>
              <a:endParaRPr lang="en-US" altLang="ko-KR" sz="16600" b="1" dirty="0" smtClean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  <p:sp>
          <p:nvSpPr>
            <p:cNvPr id="21510" name="TextBox 14"/>
            <p:cNvSpPr txBox="1">
              <a:spLocks noChangeArrowheads="1"/>
            </p:cNvSpPr>
            <p:nvPr/>
          </p:nvSpPr>
          <p:spPr bwMode="auto">
            <a:xfrm>
              <a:off x="9803649" y="7850088"/>
              <a:ext cx="4649728" cy="70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관리자 페이지 </a:t>
              </a:r>
              <a:r>
                <a:rPr lang="en-US" altLang="ko-KR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View</a:t>
              </a:r>
              <a:endParaRPr lang="en-US" altLang="ko-KR" sz="4000" b="1" dirty="0">
                <a:solidFill>
                  <a:srgbClr val="FFFFFF"/>
                </a:solidFill>
                <a:latin typeface="Montserrat Light" pitchFamily="-65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1024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93296" y="910040"/>
            <a:ext cx="2416046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ADMIN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7133" y="3721477"/>
            <a:ext cx="3405098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커뮤니티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11038" y="3805211"/>
            <a:ext cx="2379176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회원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9829" y="5151755"/>
            <a:ext cx="2892137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게시판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79829" y="6878640"/>
            <a:ext cx="3918059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게시판 순서관리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9829" y="8730469"/>
            <a:ext cx="2892137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게시물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9829" y="10481866"/>
            <a:ext cx="3405098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공지사항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51858" y="5434438"/>
            <a:ext cx="3405098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전체회원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51858" y="7040421"/>
            <a:ext cx="3405098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탈퇴회원 관리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51858" y="8625283"/>
            <a:ext cx="5086649" cy="707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회원등급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포인트 설정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298055" y="4468325"/>
            <a:ext cx="1242921" cy="6205230"/>
            <a:chOff x="1613645" y="5136776"/>
            <a:chExt cx="1242921" cy="6205230"/>
          </a:xfrm>
        </p:grpSpPr>
        <p:cxnSp>
          <p:nvCxnSpPr>
            <p:cNvPr id="18" name="꺾인 연결선 17"/>
            <p:cNvCxnSpPr/>
            <p:nvPr/>
          </p:nvCxnSpPr>
          <p:spPr>
            <a:xfrm>
              <a:off x="1613646" y="5136776"/>
              <a:ext cx="1242920" cy="863425"/>
            </a:xfrm>
            <a:prstGeom prst="bentConnector3">
              <a:avLst>
                <a:gd name="adj1" fmla="val 2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/>
            <p:nvPr/>
          </p:nvCxnSpPr>
          <p:spPr>
            <a:xfrm rot="16200000" flipH="1">
              <a:off x="1068833" y="6113301"/>
              <a:ext cx="2332546" cy="1242920"/>
            </a:xfrm>
            <a:prstGeom prst="bentConnector3">
              <a:avLst>
                <a:gd name="adj1" fmla="val 10188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rot="16200000" flipH="1">
              <a:off x="1068832" y="7965130"/>
              <a:ext cx="2332546" cy="1242920"/>
            </a:xfrm>
            <a:prstGeom prst="bentConnector3">
              <a:avLst>
                <a:gd name="adj1" fmla="val 10188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 rot="16200000" flipH="1">
              <a:off x="1068833" y="9554273"/>
              <a:ext cx="2332546" cy="1242920"/>
            </a:xfrm>
            <a:prstGeom prst="bentConnector3">
              <a:avLst>
                <a:gd name="adj1" fmla="val 10188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꺾인 연결선 33"/>
          <p:cNvCxnSpPr/>
          <p:nvPr/>
        </p:nvCxnSpPr>
        <p:spPr>
          <a:xfrm rot="16200000" flipH="1">
            <a:off x="5678834" y="6403903"/>
            <a:ext cx="4196116" cy="618008"/>
          </a:xfrm>
          <a:prstGeom prst="bentConnector3">
            <a:avLst>
              <a:gd name="adj1" fmla="val 1012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6200000" flipH="1">
            <a:off x="7242947" y="4839790"/>
            <a:ext cx="1067890" cy="618008"/>
          </a:xfrm>
          <a:prstGeom prst="bentConnector3">
            <a:avLst>
              <a:gd name="adj1" fmla="val 1054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6200000" flipH="1">
            <a:off x="6394763" y="5687974"/>
            <a:ext cx="2764259" cy="618008"/>
          </a:xfrm>
          <a:prstGeom prst="bentConnector3">
            <a:avLst>
              <a:gd name="adj1" fmla="val 1035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2664887" y="3721477"/>
            <a:ext cx="4060727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아이템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응모 상점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417495" y="5186645"/>
            <a:ext cx="23791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배너 관리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5417495" y="7009843"/>
            <a:ext cx="289213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아이콘 등록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417495" y="8868399"/>
            <a:ext cx="420179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USER ICON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관리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3927072" y="4482519"/>
            <a:ext cx="1242920" cy="4598895"/>
            <a:chOff x="3684493" y="5217458"/>
            <a:chExt cx="1242920" cy="4598895"/>
          </a:xfrm>
        </p:grpSpPr>
        <p:cxnSp>
          <p:nvCxnSpPr>
            <p:cNvPr id="47" name="꺾인 연결선 46"/>
            <p:cNvCxnSpPr/>
            <p:nvPr/>
          </p:nvCxnSpPr>
          <p:spPr>
            <a:xfrm rot="16200000" flipH="1">
              <a:off x="2006506" y="6895446"/>
              <a:ext cx="4598894" cy="1242919"/>
            </a:xfrm>
            <a:prstGeom prst="bentConnector3">
              <a:avLst>
                <a:gd name="adj1" fmla="val 10087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/>
            <p:nvPr/>
          </p:nvCxnSpPr>
          <p:spPr>
            <a:xfrm>
              <a:off x="3684493" y="5217458"/>
              <a:ext cx="1242920" cy="1021977"/>
            </a:xfrm>
            <a:prstGeom prst="bentConnector3">
              <a:avLst>
                <a:gd name="adj1" fmla="val 2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/>
            <p:nvPr/>
          </p:nvCxnSpPr>
          <p:spPr>
            <a:xfrm>
              <a:off x="3684493" y="7005916"/>
              <a:ext cx="1242920" cy="1021977"/>
            </a:xfrm>
            <a:prstGeom prst="bentConnector3">
              <a:avLst>
                <a:gd name="adj1" fmla="val 2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19687031" y="3774633"/>
            <a:ext cx="2749471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고정게시판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960087" y="5291994"/>
            <a:ext cx="22365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공지사항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0960087" y="6917191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이벤트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0968782" y="8560572"/>
            <a:ext cx="32624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고객지원센터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061767" y="10251126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통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계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65" name="꺾인 연결선 64"/>
          <p:cNvCxnSpPr/>
          <p:nvPr/>
        </p:nvCxnSpPr>
        <p:spPr>
          <a:xfrm rot="16200000" flipH="1">
            <a:off x="17358921" y="7238110"/>
            <a:ext cx="6073601" cy="820589"/>
          </a:xfrm>
          <a:prstGeom prst="bentConnector3">
            <a:avLst>
              <a:gd name="adj1" fmla="val 9915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 rot="16200000" flipH="1">
            <a:off x="19689590" y="4731537"/>
            <a:ext cx="1210235" cy="618564"/>
          </a:xfrm>
          <a:prstGeom prst="bentConnector3">
            <a:avLst>
              <a:gd name="adj1" fmla="val 10555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rot="16200000" flipH="1">
            <a:off x="19739074" y="6355097"/>
            <a:ext cx="1313298" cy="820591"/>
          </a:xfrm>
          <a:prstGeom prst="bentConnector3">
            <a:avLst>
              <a:gd name="adj1" fmla="val 991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/>
          <p:nvPr/>
        </p:nvCxnSpPr>
        <p:spPr>
          <a:xfrm rot="16200000" flipH="1">
            <a:off x="19739074" y="7955293"/>
            <a:ext cx="1313298" cy="820595"/>
          </a:xfrm>
          <a:prstGeom prst="bentConnector3">
            <a:avLst>
              <a:gd name="adj1" fmla="val 10119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87820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6038" y="0"/>
            <a:ext cx="24423688" cy="13716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21506" name="Group 11"/>
          <p:cNvGrpSpPr>
            <a:grpSpLocks/>
          </p:cNvGrpSpPr>
          <p:nvPr/>
        </p:nvGrpSpPr>
        <p:grpSpPr bwMode="auto">
          <a:xfrm>
            <a:off x="5715000" y="4711700"/>
            <a:ext cx="12871450" cy="4314930"/>
            <a:chOff x="5714696" y="4242508"/>
            <a:chExt cx="12872495" cy="4315571"/>
          </a:xfrm>
        </p:grpSpPr>
        <p:sp>
          <p:nvSpPr>
            <p:cNvPr id="21508" name="TextBox 12"/>
            <p:cNvSpPr txBox="1">
              <a:spLocks noChangeArrowheads="1"/>
            </p:cNvSpPr>
            <p:nvPr/>
          </p:nvSpPr>
          <p:spPr bwMode="auto">
            <a:xfrm>
              <a:off x="7858399" y="4559977"/>
              <a:ext cx="8540210" cy="264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16600" b="1" dirty="0" smtClean="0">
                  <a:solidFill>
                    <a:srgbClr val="FFFFFF"/>
                  </a:solidFill>
                  <a:latin typeface="Montserrat" pitchFamily="-65" charset="0"/>
                </a:rPr>
                <a:t>메뉴구성</a:t>
              </a:r>
              <a:endParaRPr lang="en-US" altLang="ko-KR" sz="16600" b="1" dirty="0" smtClean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  <p:sp>
          <p:nvSpPr>
            <p:cNvPr id="21510" name="TextBox 14"/>
            <p:cNvSpPr txBox="1">
              <a:spLocks noChangeArrowheads="1"/>
            </p:cNvSpPr>
            <p:nvPr/>
          </p:nvSpPr>
          <p:spPr bwMode="auto">
            <a:xfrm>
              <a:off x="6986950" y="7850088"/>
              <a:ext cx="10283137" cy="70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회원페이지 </a:t>
              </a:r>
              <a:r>
                <a:rPr lang="en-US" altLang="ko-KR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View : </a:t>
              </a:r>
              <a:r>
                <a:rPr lang="ko-KR" altLang="en-US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벤치마킹과 연관되어 있음</a:t>
              </a:r>
              <a:endParaRPr lang="en-US" altLang="ko-KR" sz="4000" b="1" dirty="0">
                <a:solidFill>
                  <a:srgbClr val="FFFFFF"/>
                </a:solidFill>
                <a:latin typeface="Montserrat Light" pitchFamily="-65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6427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16127" y="1044625"/>
            <a:ext cx="21082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USER</a:t>
            </a:r>
            <a:endParaRPr lang="en-US" altLang="ko-KR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0254" y="3083894"/>
            <a:ext cx="697627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홈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8509" y="3037789"/>
            <a:ext cx="2236510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공지사항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19386" y="3083894"/>
            <a:ext cx="1723549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이벤트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49591" y="3074964"/>
            <a:ext cx="1723549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오락실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11353" y="4788127"/>
            <a:ext cx="10679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O/X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39179" y="6630711"/>
            <a:ext cx="226376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CANDLE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39180" y="8638734"/>
            <a:ext cx="246413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RANDOM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4412531" y="6147589"/>
            <a:ext cx="5042699" cy="591671"/>
          </a:xfrm>
          <a:prstGeom prst="bentConnector3">
            <a:avLst>
              <a:gd name="adj1" fmla="val 10013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6200000" flipH="1">
            <a:off x="6357835" y="6084871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103317" y="3074964"/>
            <a:ext cx="2236510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커뮤니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티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977401" y="3065408"/>
            <a:ext cx="1210588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랭킹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75867" y="3065408"/>
            <a:ext cx="2749471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아이템상점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93656" y="3065408"/>
            <a:ext cx="3262432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고객지원센터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25" name="꺾인 연결선 24"/>
          <p:cNvCxnSpPr/>
          <p:nvPr/>
        </p:nvCxnSpPr>
        <p:spPr>
          <a:xfrm rot="16200000" flipH="1">
            <a:off x="6357835" y="4202283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7056467" y="5922825"/>
            <a:ext cx="289213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아이템 장터</a:t>
            </a:r>
            <a:endParaRPr lang="en-US" altLang="ko-KR" sz="4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7056467" y="4650518"/>
            <a:ext cx="237917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아이콘 </a:t>
            </a:r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샵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7" name="꺾인 연결선 86"/>
          <p:cNvCxnSpPr/>
          <p:nvPr/>
        </p:nvCxnSpPr>
        <p:spPr>
          <a:xfrm rot="16200000" flipH="1">
            <a:off x="15574558" y="4132582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/>
          <p:nvPr/>
        </p:nvCxnSpPr>
        <p:spPr>
          <a:xfrm rot="16200000" flipH="1">
            <a:off x="15574558" y="5346041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16200000" flipH="1">
            <a:off x="10994218" y="4053503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/>
          <p:nvPr/>
        </p:nvCxnSpPr>
        <p:spPr>
          <a:xfrm rot="16200000" flipH="1">
            <a:off x="10994219" y="5284670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/>
          <p:nvPr/>
        </p:nvCxnSpPr>
        <p:spPr>
          <a:xfrm rot="16200000" flipH="1">
            <a:off x="10994218" y="6556977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16200000" flipH="1">
            <a:off x="10994218" y="7766854"/>
            <a:ext cx="1152088" cy="591671"/>
          </a:xfrm>
          <a:prstGeom prst="bentConnector3">
            <a:avLst>
              <a:gd name="adj1" fmla="val 106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2026395" y="4496425"/>
            <a:ext cx="274947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자유게시판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2035290" y="5519413"/>
            <a:ext cx="27494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팬아트</a:t>
            </a:r>
            <a:r>
              <a:rPr lang="en-US" altLang="ko-KR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</a:p>
          <a:p>
            <a:pPr algn="ctr"/>
            <a:r>
              <a:rPr lang="ko-KR" altLang="en-US" sz="40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카툰게시판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2041285" y="7338597"/>
            <a:ext cx="32624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동영상게시판</a:t>
            </a:r>
            <a:endParaRPr lang="en-US" altLang="ko-KR" sz="4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2026395" y="8610831"/>
            <a:ext cx="12089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ETC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70254" y="10293475"/>
            <a:ext cx="4573688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로그인시 개인 메뉴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0254" y="12366486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캐릭터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042647" y="12364876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우편함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33271" y="12365746"/>
            <a:ext cx="223651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인벤토리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84195" y="12365311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스킬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070723" y="12364876"/>
            <a:ext cx="12105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창고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24" name="꺾인 연결선 23"/>
          <p:cNvCxnSpPr/>
          <p:nvPr/>
        </p:nvCxnSpPr>
        <p:spPr>
          <a:xfrm>
            <a:off x="1174232" y="11007710"/>
            <a:ext cx="9730189" cy="722556"/>
          </a:xfrm>
          <a:prstGeom prst="bentConnector3">
            <a:avLst>
              <a:gd name="adj1" fmla="val -1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32" idx="0"/>
          </p:cNvCxnSpPr>
          <p:nvPr/>
        </p:nvCxnSpPr>
        <p:spPr>
          <a:xfrm rot="16200000" flipH="1">
            <a:off x="10587116" y="12047570"/>
            <a:ext cx="63461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588509" y="11730265"/>
            <a:ext cx="0" cy="63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3845985" y="11731875"/>
            <a:ext cx="0" cy="63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689489" y="11731875"/>
            <a:ext cx="0" cy="63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676017" y="11731875"/>
            <a:ext cx="0" cy="63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2887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6038" y="0"/>
            <a:ext cx="24423688" cy="13716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grpSp>
        <p:nvGrpSpPr>
          <p:cNvPr id="21506" name="Group 11"/>
          <p:cNvGrpSpPr>
            <a:grpSpLocks/>
          </p:cNvGrpSpPr>
          <p:nvPr/>
        </p:nvGrpSpPr>
        <p:grpSpPr bwMode="auto">
          <a:xfrm>
            <a:off x="5715000" y="4711700"/>
            <a:ext cx="12871450" cy="4314930"/>
            <a:chOff x="5714696" y="4242508"/>
            <a:chExt cx="12872495" cy="4315571"/>
          </a:xfrm>
        </p:grpSpPr>
        <p:sp>
          <p:nvSpPr>
            <p:cNvPr id="21508" name="TextBox 12"/>
            <p:cNvSpPr txBox="1">
              <a:spLocks noChangeArrowheads="1"/>
            </p:cNvSpPr>
            <p:nvPr/>
          </p:nvSpPr>
          <p:spPr bwMode="auto">
            <a:xfrm>
              <a:off x="8475605" y="4559977"/>
              <a:ext cx="7305798" cy="264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ko-KR" sz="16600" b="1" dirty="0" smtClean="0">
                  <a:solidFill>
                    <a:srgbClr val="FFFFFF"/>
                  </a:solidFill>
                  <a:latin typeface="Montserrat" pitchFamily="-65" charset="0"/>
                </a:rPr>
                <a:t>DB</a:t>
              </a:r>
              <a:r>
                <a:rPr lang="ko-KR" altLang="en-US" sz="16600" b="1" dirty="0" smtClean="0">
                  <a:solidFill>
                    <a:srgbClr val="FFFFFF"/>
                  </a:solidFill>
                  <a:latin typeface="Montserrat" pitchFamily="-65" charset="0"/>
                </a:rPr>
                <a:t>설계</a:t>
              </a:r>
              <a:endParaRPr lang="en-US" altLang="ko-KR" sz="16600" b="1" dirty="0" smtClean="0">
                <a:solidFill>
                  <a:srgbClr val="FFFFFF"/>
                </a:solidFill>
                <a:latin typeface="Montserrat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4696" y="4242508"/>
              <a:ext cx="12872495" cy="3289789"/>
            </a:xfrm>
            <a:prstGeom prst="rect">
              <a:avLst/>
            </a:prstGeom>
            <a:noFill/>
            <a:ln w="762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endParaRPr lang="ko-KR" altLang="ko-KR">
                <a:solidFill>
                  <a:srgbClr val="FFFFFF"/>
                </a:solidFill>
              </a:endParaRPr>
            </a:p>
          </p:txBody>
        </p:sp>
        <p:sp>
          <p:nvSpPr>
            <p:cNvPr id="21510" name="TextBox 14"/>
            <p:cNvSpPr txBox="1">
              <a:spLocks noChangeArrowheads="1"/>
            </p:cNvSpPr>
            <p:nvPr/>
          </p:nvSpPr>
          <p:spPr bwMode="auto">
            <a:xfrm>
              <a:off x="6986950" y="7850088"/>
              <a:ext cx="10283137" cy="70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-65" charset="0"/>
                  <a:ea typeface="MS PGothic" pitchFamily="34" charset="-128"/>
                </a:defRPr>
              </a:lvl9pPr>
            </a:lstStyle>
            <a:p>
              <a:pPr algn="ctr"/>
              <a:r>
                <a:rPr lang="ko-KR" altLang="en-US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회원페이지 </a:t>
              </a:r>
              <a:r>
                <a:rPr lang="en-US" altLang="ko-KR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View : </a:t>
              </a:r>
              <a:r>
                <a:rPr lang="ko-KR" altLang="en-US" sz="4000" b="1" dirty="0" smtClean="0">
                  <a:solidFill>
                    <a:srgbClr val="FFFFFF"/>
                  </a:solidFill>
                  <a:latin typeface="Montserrat Light" pitchFamily="-65" charset="0"/>
                </a:rPr>
                <a:t>벤치마킹과 연관되어 있음</a:t>
              </a:r>
              <a:endParaRPr lang="en-US" altLang="ko-KR" sz="4000" b="1" dirty="0">
                <a:solidFill>
                  <a:srgbClr val="FFFFFF"/>
                </a:solidFill>
                <a:latin typeface="Montserrat Light" pitchFamily="-65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51908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4"/>
          <p:cNvGrpSpPr>
            <a:grpSpLocks/>
          </p:cNvGrpSpPr>
          <p:nvPr/>
        </p:nvGrpSpPr>
        <p:grpSpPr bwMode="auto">
          <a:xfrm>
            <a:off x="5744720" y="4788651"/>
            <a:ext cx="3389312" cy="2841625"/>
            <a:chOff x="5577517" y="4588584"/>
            <a:chExt cx="3388167" cy="3125654"/>
          </a:xfrm>
        </p:grpSpPr>
        <p:cxnSp>
          <p:nvCxnSpPr>
            <p:cNvPr id="57" name="Elbow Connector 56"/>
            <p:cNvCxnSpPr/>
            <p:nvPr/>
          </p:nvCxnSpPr>
          <p:spPr>
            <a:xfrm>
              <a:off x="5577517" y="4588584"/>
              <a:ext cx="3388167" cy="118041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flipV="1">
              <a:off x="5577517" y="7040214"/>
              <a:ext cx="3388167" cy="67402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42" name="Group 72"/>
          <p:cNvGrpSpPr>
            <a:grpSpLocks/>
          </p:cNvGrpSpPr>
          <p:nvPr/>
        </p:nvGrpSpPr>
        <p:grpSpPr bwMode="auto">
          <a:xfrm flipH="1">
            <a:off x="14863763" y="4837113"/>
            <a:ext cx="3814762" cy="4373562"/>
            <a:chOff x="5577517" y="4588584"/>
            <a:chExt cx="3388167" cy="3125654"/>
          </a:xfrm>
        </p:grpSpPr>
        <p:cxnSp>
          <p:nvCxnSpPr>
            <p:cNvPr id="74" name="Elbow Connector 73"/>
            <p:cNvCxnSpPr/>
            <p:nvPr/>
          </p:nvCxnSpPr>
          <p:spPr>
            <a:xfrm>
              <a:off x="5577517" y="4588584"/>
              <a:ext cx="3388167" cy="1180415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/>
            <p:nvPr/>
          </p:nvCxnSpPr>
          <p:spPr>
            <a:xfrm flipV="1">
              <a:off x="5577517" y="7040214"/>
              <a:ext cx="3388167" cy="67402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bg1">
                  <a:lumMod val="75000"/>
                </a:schemeClr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843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3962400"/>
            <a:ext cx="8669338" cy="794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28038" y="4478338"/>
            <a:ext cx="7539037" cy="4579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/>
            <a:endParaRPr lang="ko-KR" altLang="ko-KR">
              <a:solidFill>
                <a:srgbClr val="F6F7FA"/>
              </a:solidFill>
            </a:endParaRPr>
          </a:p>
        </p:txBody>
      </p:sp>
      <p:sp>
        <p:nvSpPr>
          <p:cNvPr id="35845" name="TextBox 28"/>
          <p:cNvSpPr txBox="1">
            <a:spLocks noChangeArrowheads="1"/>
          </p:cNvSpPr>
          <p:nvPr/>
        </p:nvSpPr>
        <p:spPr bwMode="auto">
          <a:xfrm>
            <a:off x="564303" y="4139607"/>
            <a:ext cx="3943387" cy="10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spcAft>
                <a:spcPts val="500"/>
              </a:spcAft>
            </a:pPr>
            <a:r>
              <a:rPr lang="ko-KR" altLang="en-US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글 쓰기 </a:t>
            </a: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Tool : </a:t>
            </a:r>
          </a:p>
          <a:p>
            <a:pPr>
              <a:spcAft>
                <a:spcPts val="500"/>
              </a:spcAft>
            </a:pPr>
            <a:r>
              <a:rPr lang="en-US" altLang="ko-KR" sz="3200" b="1" dirty="0" err="1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Naver</a:t>
            </a: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SmartEditor</a:t>
            </a: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 2</a:t>
            </a:r>
            <a:endParaRPr lang="en-US" altLang="ko-KR" sz="3200" b="1" dirty="0">
              <a:solidFill>
                <a:schemeClr val="bg1"/>
              </a:solidFill>
              <a:latin typeface="Lato Regular" pitchFamily="-65" charset="0"/>
              <a:ea typeface="Open Sans" pitchFamily="-65" charset="0"/>
            </a:endParaRPr>
          </a:p>
        </p:txBody>
      </p:sp>
      <p:sp>
        <p:nvSpPr>
          <p:cNvPr id="35848" name="TextBox 62"/>
          <p:cNvSpPr txBox="1">
            <a:spLocks noChangeArrowheads="1"/>
          </p:cNvSpPr>
          <p:nvPr/>
        </p:nvSpPr>
        <p:spPr bwMode="auto">
          <a:xfrm>
            <a:off x="489237" y="7323888"/>
            <a:ext cx="6771264" cy="89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>
              <a:lnSpc>
                <a:spcPts val="3463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ea typeface="Open Sans" pitchFamily="-65" charset="0"/>
              </a:rPr>
              <a:t>통계용 그래프 </a:t>
            </a:r>
            <a:r>
              <a:rPr lang="en-US" altLang="ko-KR" sz="3200" b="1" dirty="0" smtClean="0">
                <a:solidFill>
                  <a:schemeClr val="bg1"/>
                </a:solidFill>
                <a:ea typeface="Open Sans" pitchFamily="-65" charset="0"/>
              </a:rPr>
              <a:t>Tool : </a:t>
            </a:r>
          </a:p>
          <a:p>
            <a:pPr>
              <a:lnSpc>
                <a:spcPts val="3463"/>
              </a:lnSpc>
            </a:pPr>
            <a:r>
              <a:rPr lang="en-US" altLang="ko-KR" sz="3200" b="1" dirty="0" err="1" smtClean="0">
                <a:solidFill>
                  <a:schemeClr val="bg1"/>
                </a:solidFill>
                <a:ea typeface="Open Sans" pitchFamily="-65" charset="0"/>
              </a:rPr>
              <a:t>HighCharts</a:t>
            </a:r>
            <a:endParaRPr lang="en-US" altLang="ko-KR" sz="3200" b="1" dirty="0">
              <a:solidFill>
                <a:schemeClr val="bg1"/>
              </a:solidFill>
              <a:ea typeface="Open Sans" pitchFamily="-65" charset="0"/>
            </a:endParaRPr>
          </a:p>
        </p:txBody>
      </p:sp>
      <p:sp>
        <p:nvSpPr>
          <p:cNvPr id="35849" name="TextBox 75"/>
          <p:cNvSpPr txBox="1">
            <a:spLocks noChangeArrowheads="1"/>
          </p:cNvSpPr>
          <p:nvPr/>
        </p:nvSpPr>
        <p:spPr bwMode="auto">
          <a:xfrm>
            <a:off x="18799978" y="4478338"/>
            <a:ext cx="4054763" cy="10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r">
              <a:spcAft>
                <a:spcPts val="50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Excel </a:t>
            </a:r>
            <a:r>
              <a:rPr lang="ko-KR" altLang="en-US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문서 변환 </a:t>
            </a: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API : </a:t>
            </a:r>
          </a:p>
          <a:p>
            <a:pPr algn="r">
              <a:spcAft>
                <a:spcPts val="500"/>
              </a:spcAft>
            </a:pPr>
            <a:r>
              <a:rPr lang="en-US" altLang="ko-KR" sz="3200" b="1" dirty="0" smtClean="0">
                <a:solidFill>
                  <a:schemeClr val="bg1"/>
                </a:solidFill>
                <a:latin typeface="Lato Regular" pitchFamily="-65" charset="0"/>
                <a:ea typeface="Open Sans" pitchFamily="-65" charset="0"/>
              </a:rPr>
              <a:t>Apache POI</a:t>
            </a:r>
            <a:endParaRPr lang="en-US" altLang="ko-KR" sz="3200" b="1" dirty="0">
              <a:solidFill>
                <a:schemeClr val="bg1"/>
              </a:solidFill>
              <a:latin typeface="Lato Regular" pitchFamily="-65" charset="0"/>
              <a:ea typeface="Open Sans" pitchFamily="-65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747529" y="763490"/>
            <a:ext cx="4861950" cy="160039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8800" b="1" dirty="0" smtClean="0">
                <a:solidFill>
                  <a:schemeClr val="tx2"/>
                </a:solidFill>
                <a:latin typeface="Montserrat"/>
                <a:cs typeface="Montserrat"/>
              </a:rPr>
              <a:t>사용 </a:t>
            </a:r>
            <a:r>
              <a:rPr lang="en-US" altLang="ko-KR" sz="8800" b="1" dirty="0" smtClean="0">
                <a:solidFill>
                  <a:schemeClr val="tx2"/>
                </a:solidFill>
                <a:latin typeface="Montserrat"/>
                <a:cs typeface="Montserrat"/>
              </a:rPr>
              <a:t>API</a:t>
            </a:r>
            <a:endParaRPr lang="en-US" sz="88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47" y="4664110"/>
            <a:ext cx="5719506" cy="95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47" y="5910262"/>
            <a:ext cx="4508414" cy="103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11" y="7265675"/>
            <a:ext cx="2824789" cy="151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16516887" y="8886623"/>
            <a:ext cx="6686189" cy="104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r">
              <a:spcAft>
                <a:spcPts val="500"/>
              </a:spcAft>
            </a:pPr>
            <a:r>
              <a:rPr lang="ko-KR" altLang="en-US" sz="3200" b="1" dirty="0" smtClean="0"/>
              <a:t>이미지 </a:t>
            </a:r>
            <a:r>
              <a:rPr lang="ko-KR" altLang="en-US" sz="3200" b="1" dirty="0" err="1" smtClean="0"/>
              <a:t>썸네일</a:t>
            </a:r>
            <a:r>
              <a:rPr lang="ko-KR" altLang="en-US" sz="3200" b="1" dirty="0"/>
              <a:t> </a:t>
            </a:r>
            <a:r>
              <a:rPr lang="en-US" altLang="ko-KR" sz="3200" b="1" dirty="0" smtClean="0"/>
              <a:t>: </a:t>
            </a:r>
          </a:p>
          <a:p>
            <a:pPr algn="r">
              <a:spcAft>
                <a:spcPts val="500"/>
              </a:spcAft>
            </a:pPr>
            <a:r>
              <a:rPr lang="en-US" altLang="ko-KR" sz="3200" b="1" dirty="0" smtClean="0"/>
              <a:t>Easiest </a:t>
            </a:r>
            <a:r>
              <a:rPr lang="en-US" altLang="ko-KR" sz="3200" b="1" dirty="0"/>
              <a:t>Tooltip and Image Preview</a:t>
            </a:r>
            <a:endParaRPr lang="en-US" altLang="ko-KR" sz="3200" b="1" dirty="0">
              <a:solidFill>
                <a:schemeClr val="bg1"/>
              </a:solidFill>
              <a:latin typeface="Lato Regular" pitchFamily="-65" charset="0"/>
              <a:ea typeface="Open Sans" pitchFamily="-6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43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92811" y="1025100"/>
            <a:ext cx="5969817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ERWIN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46" y="2102275"/>
            <a:ext cx="16838945" cy="1161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4544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952311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6307869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9498235" cy="1377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518533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18" y="2743200"/>
            <a:ext cx="24424468" cy="1097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0001435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9175506" cy="1390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7852048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42179" y="1025100"/>
            <a:ext cx="7071081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권한테이블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07397" y="1963700"/>
            <a:ext cx="2342221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authority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31268986"/>
              </p:ext>
            </p:extLst>
          </p:nvPr>
        </p:nvGraphicFramePr>
        <p:xfrm>
          <a:off x="1613430" y="3142544"/>
          <a:ext cx="21551370" cy="533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05"/>
                <a:gridCol w="2314865"/>
                <a:gridCol w="2260600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권한테이블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Authority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권한코드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authCode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Varchar2(30)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권한테이블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Authority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권한명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authName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40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권한테이블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Authority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권한설명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authDesc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권한테이블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Authority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권한부여일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53366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988428" y="886524"/>
            <a:ext cx="637858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회원정보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17817" y="1963700"/>
            <a:ext cx="232138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member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46622351"/>
              </p:ext>
            </p:extLst>
          </p:nvPr>
        </p:nvGraphicFramePr>
        <p:xfrm>
          <a:off x="1061824" y="2807622"/>
          <a:ext cx="22231792" cy="1039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785"/>
                <a:gridCol w="2458900"/>
                <a:gridCol w="3053080"/>
                <a:gridCol w="3586480"/>
                <a:gridCol w="3584882"/>
                <a:gridCol w="2652191"/>
                <a:gridCol w="2652191"/>
                <a:gridCol w="1960283"/>
              </a:tblGrid>
              <a:tr h="577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Varchar2(30)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33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07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아이디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비밀번호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Pwd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닉네임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이메일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주소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07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상세주소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Address_detail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휴대폰번호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Hp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가입일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탈퇴일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outdate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69763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988428" y="886524"/>
            <a:ext cx="637858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회원정보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17817" y="1963700"/>
            <a:ext cx="232138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member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87573114"/>
              </p:ext>
            </p:extLst>
          </p:nvPr>
        </p:nvGraphicFramePr>
        <p:xfrm>
          <a:off x="1062612" y="3341022"/>
          <a:ext cx="2223179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785"/>
                <a:gridCol w="2458900"/>
                <a:gridCol w="3053080"/>
                <a:gridCol w="3586480"/>
                <a:gridCol w="3584882"/>
                <a:gridCol w="2652191"/>
                <a:gridCol w="2652191"/>
                <a:gridCol w="1960283"/>
              </a:tblGrid>
              <a:tr h="577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5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이미지파일명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File_name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Varchar2(30)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073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ysClr val="windowText" lastClr="000000"/>
                          </a:solidFill>
                        </a:rPr>
                        <a:t>회원정보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ysClr val="windowText" lastClr="000000"/>
                          </a:solidFill>
                        </a:rPr>
                        <a:t>member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ysClr val="windowText" lastClr="000000"/>
                          </a:solidFill>
                        </a:rPr>
                        <a:t>권한명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ysClr val="windowText" lastClr="000000"/>
                          </a:solidFill>
                        </a:rPr>
                        <a:t>authCode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ysClr val="windowText" lastClr="000000"/>
                          </a:solidFill>
                        </a:rPr>
                        <a:t>Varchar2(30)</a:t>
                      </a:r>
                      <a:endParaRPr lang="ko-KR" altLang="en-US" b="1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ysClr val="windowText" lastClr="000000"/>
                          </a:solidFill>
                        </a:rPr>
                        <a:t>FK(</a:t>
                      </a:r>
                      <a:r>
                        <a:rPr lang="en-US" altLang="ko-KR" b="1" dirty="0" err="1" smtClean="0">
                          <a:solidFill>
                            <a:sysClr val="windowText" lastClr="000000"/>
                          </a:solidFill>
                        </a:rPr>
                        <a:t>autority.autoCode</a:t>
                      </a:r>
                      <a:r>
                        <a:rPr lang="en-US" altLang="ko-KR" b="1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55307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42180" y="1025100"/>
            <a:ext cx="7071081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아이콘상점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73872" y="1963700"/>
            <a:ext cx="140927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icon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06771508"/>
              </p:ext>
            </p:extLst>
          </p:nvPr>
        </p:nvGraphicFramePr>
        <p:xfrm>
          <a:off x="1613430" y="3142544"/>
          <a:ext cx="21551370" cy="812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05"/>
                <a:gridCol w="2314865"/>
                <a:gridCol w="2260600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Icon_no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아이콘이름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Icon_Name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40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아이콘설명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아이콘이미지명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아이콘가격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필요계급레벨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Req_lv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13626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42180" y="1025100"/>
            <a:ext cx="7071081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아이콘상점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73872" y="1963700"/>
            <a:ext cx="140927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icon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36425102"/>
              </p:ext>
            </p:extLst>
          </p:nvPr>
        </p:nvGraphicFramePr>
        <p:xfrm>
          <a:off x="1613430" y="3142544"/>
          <a:ext cx="21551370" cy="359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05"/>
                <a:gridCol w="2314865"/>
                <a:gridCol w="2260600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판매가격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resell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140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아이콘상점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icon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권한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authcode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03940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2888" y="3429000"/>
            <a:ext cx="10282237" cy="704850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96383" tIns="96383" rIns="96383" bIns="96383" spcCol="2539" anchor="ctr"/>
          <a:lstStyle/>
          <a:p>
            <a:pPr algn="ctr" defTabSz="1896107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dirty="0" smtClean="0">
                <a:solidFill>
                  <a:srgbClr val="FFFFFF"/>
                </a:solidFill>
              </a:rPr>
              <a:t>사이트 설명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12888" y="4133850"/>
            <a:ext cx="10282237" cy="30495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365687" bIns="365687"/>
          <a:lstStyle/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게임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커뮤니티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사이트</a:t>
            </a:r>
            <a:endParaRPr lang="en-US" altLang="ko-KR" sz="3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일반적인 커뮤니티 사이트에 게임적인 요소를 더해</a:t>
            </a:r>
            <a:endParaRPr lang="en-US" altLang="ko-KR" sz="3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레벨업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시스템과 아이템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3200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스킬등을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추가한</a:t>
            </a:r>
            <a:endParaRPr lang="en-US" altLang="ko-KR" sz="3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게임 커뮤니티 사이트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63475" y="3429000"/>
            <a:ext cx="10282238" cy="704850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96383" tIns="96383" rIns="96383" bIns="96383" spcCol="2539" anchor="ctr"/>
          <a:lstStyle/>
          <a:p>
            <a:pPr algn="ctr" defTabSz="1896107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dirty="0" smtClean="0">
                <a:solidFill>
                  <a:srgbClr val="FFFFFF"/>
                </a:solidFill>
              </a:rPr>
              <a:t>주 고객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63475" y="4133850"/>
            <a:ext cx="10282238" cy="30495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lIns="182880" tIns="182880" rIns="365687" bIns="365687"/>
          <a:lstStyle/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게임 유저와 게임에 흥미 있는 사람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12888" y="7754938"/>
            <a:ext cx="10282237" cy="704850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96383" tIns="96383" rIns="96383" bIns="96383" spcCol="2539" anchor="ctr"/>
          <a:lstStyle/>
          <a:p>
            <a:pPr algn="ctr" defTabSz="1896107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dirty="0" smtClean="0">
                <a:solidFill>
                  <a:srgbClr val="FFFFFF"/>
                </a:solidFill>
              </a:rPr>
              <a:t>운영 목적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12887" y="8459788"/>
            <a:ext cx="10282237" cy="3529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182880" tIns="182880" rIns="365687" bIns="365687"/>
          <a:lstStyle/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3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ctr"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게임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정보 제공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(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소개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특징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영상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,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리뷰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)</a:t>
            </a:r>
          </a:p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           </a:t>
            </a:r>
          </a:p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          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회원들간의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커뮤니티 환경 제공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63475" y="7754938"/>
            <a:ext cx="10282238" cy="704850"/>
          </a:xfrm>
          <a:prstGeom prst="rect">
            <a:avLst/>
          </a:prstGeom>
          <a:solidFill>
            <a:schemeClr val="accent5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96383" tIns="96383" rIns="96383" bIns="96383" spcCol="2539" anchor="ctr"/>
          <a:lstStyle/>
          <a:p>
            <a:pPr algn="ctr" defTabSz="1896107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dirty="0" smtClean="0">
                <a:solidFill>
                  <a:srgbClr val="FFFFFF"/>
                </a:solidFill>
              </a:rPr>
              <a:t>특</a:t>
            </a:r>
            <a:r>
              <a:rPr lang="ko-KR" altLang="en-US" dirty="0">
                <a:solidFill>
                  <a:srgbClr val="FFFFFF"/>
                </a:solidFill>
              </a:rPr>
              <a:t>징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563475" y="8459788"/>
            <a:ext cx="10282238" cy="3529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182880" tIns="182880" rIns="365687" bIns="365687"/>
          <a:lstStyle/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회원의 활동에 따라 포인트를 부여하여 </a:t>
            </a:r>
          </a:p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레벨업을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할 수 있고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,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해당 포인트로 아이템 공모를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하여 아이템을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획득할 수 있음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.</a:t>
            </a:r>
          </a:p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커뮤니티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사이트에 게임적인 특성을 도입하여</a:t>
            </a:r>
          </a:p>
          <a:p>
            <a:pPr defTabSz="182843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유저들의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활발한 활동을 유도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4710" y="1025100"/>
            <a:ext cx="3506002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기획 목표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32296" y="1963700"/>
            <a:ext cx="492420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endParaRPr lang="en-US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1639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953963" y="1025100"/>
            <a:ext cx="6447512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인벤토리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85571" y="1963700"/>
            <a:ext cx="2585877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inventory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46388820"/>
              </p:ext>
            </p:extLst>
          </p:nvPr>
        </p:nvGraphicFramePr>
        <p:xfrm>
          <a:off x="2269559" y="3784600"/>
          <a:ext cx="19816319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367280"/>
                <a:gridCol w="2556193"/>
                <a:gridCol w="2164080"/>
                <a:gridCol w="2367280"/>
                <a:gridCol w="4374071"/>
                <a:gridCol w="2072005"/>
                <a:gridCol w="1808480"/>
              </a:tblGrid>
              <a:tr h="260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인벤토리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inventory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member.mem_no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인벤토리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inventory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Icon_no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icon.icon_no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89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인벤토리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inventory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스킬번호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Skill_no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skill.skill_no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586864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680925" y="1025100"/>
            <a:ext cx="499358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스킬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507535" y="1963700"/>
            <a:ext cx="1341947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skill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69317011"/>
              </p:ext>
            </p:extLst>
          </p:nvPr>
        </p:nvGraphicFramePr>
        <p:xfrm>
          <a:off x="1613430" y="3142544"/>
          <a:ext cx="20698460" cy="648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106930"/>
                <a:gridCol w="2260600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스킬번호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Skill_no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아이콘명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스킬명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스킬설명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스킬유형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레벨제한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Lv_limit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skill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가격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72164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139641" y="1025100"/>
            <a:ext cx="807616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보낸 </a:t>
            </a:r>
            <a:r>
              <a:rPr lang="ko-KR" altLang="en-US" sz="54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메세지함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49503" y="1963700"/>
            <a:ext cx="265801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message1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6182534"/>
              </p:ext>
            </p:extLst>
          </p:nvPr>
        </p:nvGraphicFramePr>
        <p:xfrm>
          <a:off x="1613430" y="3142544"/>
          <a:ext cx="21152803" cy="554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265680"/>
                <a:gridCol w="2556193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메시지번호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msgno1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제목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보내는사람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Send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fk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(member.id)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68902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139641" y="1025100"/>
            <a:ext cx="807616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받은 </a:t>
            </a:r>
            <a:r>
              <a:rPr lang="ko-KR" altLang="en-US" sz="5400" b="1" dirty="0" err="1" smtClean="0">
                <a:solidFill>
                  <a:schemeClr val="tx2"/>
                </a:solidFill>
                <a:latin typeface="Montserrat"/>
                <a:cs typeface="Montserrat"/>
              </a:rPr>
              <a:t>메세지함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49503" y="1963700"/>
            <a:ext cx="265801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message2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32835159"/>
              </p:ext>
            </p:extLst>
          </p:nvPr>
        </p:nvGraphicFramePr>
        <p:xfrm>
          <a:off x="1613430" y="3142544"/>
          <a:ext cx="20703540" cy="47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265680"/>
                <a:gridCol w="2106930"/>
                <a:gridCol w="2590800"/>
                <a:gridCol w="3362550"/>
                <a:gridCol w="2496833"/>
                <a:gridCol w="2496833"/>
                <a:gridCol w="3276984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메시지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msgno2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메시지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1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msgno1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fk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(message2.msgno1)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받는사람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receive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쪽지함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message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확인여부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confirm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861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334677" y="1025100"/>
            <a:ext cx="5686086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코멘트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788590" y="1963700"/>
            <a:ext cx="2779841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comments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95660408"/>
              </p:ext>
            </p:extLst>
          </p:nvPr>
        </p:nvGraphicFramePr>
        <p:xfrm>
          <a:off x="1613430" y="3142544"/>
          <a:ext cx="21281264" cy="831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595880"/>
                <a:gridCol w="2556193"/>
                <a:gridCol w="3053080"/>
                <a:gridCol w="2714625"/>
                <a:gridCol w="4374071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코멘트번호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Co_no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게시물번호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board.board_no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작성자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member.mem_no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그룹번호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Groupno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글단계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Step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정렬순서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sortNo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코멘트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comments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삭제여부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delflag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90928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680925" y="1025100"/>
            <a:ext cx="499358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레벨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769418" y="1963700"/>
            <a:ext cx="2818185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Mem_level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11581445"/>
              </p:ext>
            </p:extLst>
          </p:nvPr>
        </p:nvGraphicFramePr>
        <p:xfrm>
          <a:off x="1613430" y="3142544"/>
          <a:ext cx="21002181" cy="819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621280"/>
                <a:gridCol w="3132455"/>
                <a:gridCol w="3764280"/>
                <a:gridCol w="3307271"/>
                <a:gridCol w="1935480"/>
                <a:gridCol w="2072005"/>
                <a:gridCol w="2062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Lev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경험치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Exp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포인트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게시물 추천수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Recommend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댓글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공감수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Co_recommend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댓글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비공감수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Co_disapprove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로그인 시간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Login_time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환생 시간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Rebirth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스킬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레벨이미지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levimg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Level_01.gif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00899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017812" y="1025100"/>
            <a:ext cx="831981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응모 상품 지원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73553" y="1963700"/>
            <a:ext cx="260992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Apply_list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19561599"/>
              </p:ext>
            </p:extLst>
          </p:nvPr>
        </p:nvGraphicFramePr>
        <p:xfrm>
          <a:off x="1613430" y="3142544"/>
          <a:ext cx="20062381" cy="315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455"/>
                <a:gridCol w="2164080"/>
                <a:gridCol w="2106930"/>
                <a:gridCol w="2164080"/>
                <a:gridCol w="2367280"/>
                <a:gridCol w="4374071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응모상품지원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상품번호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product.pd_no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응모상품지원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member.mem_no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57986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988429" y="1025100"/>
            <a:ext cx="637858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응모상품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70240" y="1963700"/>
            <a:ext cx="2216546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product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99280467"/>
              </p:ext>
            </p:extLst>
          </p:nvPr>
        </p:nvGraphicFramePr>
        <p:xfrm>
          <a:off x="1613430" y="3142544"/>
          <a:ext cx="20547323" cy="700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106930"/>
                <a:gridCol w="3903980"/>
                <a:gridCol w="2799080"/>
                <a:gridCol w="3307271"/>
                <a:gridCol w="1935480"/>
                <a:gridCol w="2072005"/>
                <a:gridCol w="2315647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상품번호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상품명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상품이미지파일명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수량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quantity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상세정보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응모포인트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Need_point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응모횟수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Total_cnt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등록일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응모상품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Product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마감일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Close_date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542777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286571" y="1025100"/>
            <a:ext cx="11782306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응모상품 당첨자 배송정보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647369" y="1963700"/>
            <a:ext cx="3062291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Product_etc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74390472"/>
              </p:ext>
            </p:extLst>
          </p:nvPr>
        </p:nvGraphicFramePr>
        <p:xfrm>
          <a:off x="1613430" y="3142544"/>
          <a:ext cx="20502119" cy="572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951480"/>
                <a:gridCol w="2556193"/>
                <a:gridCol w="37642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상품번호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Pdetc_Name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Pdetc_Zipcode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주소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Pdetc_Address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상세주소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Pdetc_Detail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배송정보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Product_etc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휴대폰번호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Pdetc_hp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3352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07721" y="1025100"/>
            <a:ext cx="714000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게시판분류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67141" y="1963700"/>
            <a:ext cx="2422756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boardlist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90843289"/>
              </p:ext>
            </p:extLst>
          </p:nvPr>
        </p:nvGraphicFramePr>
        <p:xfrm>
          <a:off x="155809" y="2950760"/>
          <a:ext cx="24043832" cy="12663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240280"/>
                <a:gridCol w="4480243"/>
                <a:gridCol w="56438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Bl_no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게시판명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게시판소개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게시판유형코드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cg_code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게시판순서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Bl_order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답글가능여부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Reply_posbl_at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파일첨부가능여부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File_atch_posbl_at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첨부가능파일숫자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Atch_posbl_file_number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첨부가능파일사이즈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atch_posbl_file_size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5242880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48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사용여부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use_at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55456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18311" y="1025100"/>
            <a:ext cx="6920398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1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주제 선정 토의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endParaRPr lang="en-US" altLang="ko-KR" dirty="0" smtClean="0"/>
          </a:p>
          <a:p>
            <a:pPr algn="ctr">
              <a:lnSpc>
                <a:spcPct val="120000"/>
              </a:lnSpc>
            </a:pPr>
            <a:endParaRPr lang="en-US" altLang="ko-KR" sz="2000" dirty="0"/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13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/>
              <a:t>벤치 </a:t>
            </a:r>
            <a:r>
              <a:rPr lang="ko-KR" altLang="en-US" dirty="0" err="1"/>
              <a:t>마킹</a:t>
            </a:r>
            <a:r>
              <a:rPr lang="ko-KR" altLang="en-US" dirty="0"/>
              <a:t> 사이트 연구 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/>
              <a:t>벤치 </a:t>
            </a:r>
            <a:r>
              <a:rPr lang="ko-KR" altLang="en-US" dirty="0" err="1"/>
              <a:t>마킹</a:t>
            </a:r>
            <a:r>
              <a:rPr lang="ko-KR" altLang="en-US" dirty="0"/>
              <a:t> 사이트 </a:t>
            </a:r>
            <a:r>
              <a:rPr lang="ko-KR" altLang="en-US" dirty="0" smtClean="0"/>
              <a:t>연구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및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주제 사이트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연구 및 설계 </a:t>
            </a:r>
            <a:endParaRPr lang="en-US" altLang="ko-KR" dirty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주제사이트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연구 및 설계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en-US" altLang="ko-KR" dirty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38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주제 결정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및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r>
              <a:rPr lang="ko-KR" altLang="en-US" dirty="0" smtClean="0"/>
              <a:t>벤치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사이트 선</a:t>
            </a:r>
            <a:r>
              <a:rPr lang="ko-KR" altLang="en-US" dirty="0"/>
              <a:t>정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>
              <a:lnSpc>
                <a:spcPct val="120000"/>
              </a:lnSpc>
            </a:pPr>
            <a:endParaRPr lang="en-US" altLang="ko-KR" sz="4000" dirty="0" smtClean="0"/>
          </a:p>
          <a:p>
            <a:pPr algn="ctr">
              <a:lnSpc>
                <a:spcPct val="12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="" xmlns:p14="http://schemas.microsoft.com/office/powerpoint/2010/main" val="2990084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85894" y="1025100"/>
            <a:ext cx="7383666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게시판 분류</a:t>
            </a:r>
            <a:endParaRPr lang="en-US" altLang="ko-KR" sz="5400" b="1" dirty="0" smtClean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67146" y="1963700"/>
            <a:ext cx="2422756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boardlist</a:t>
            </a:r>
            <a:endParaRPr lang="en-US" b="1" dirty="0" smtClean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91098879"/>
              </p:ext>
            </p:extLst>
          </p:nvPr>
        </p:nvGraphicFramePr>
        <p:xfrm>
          <a:off x="2178206" y="3142544"/>
          <a:ext cx="18978119" cy="553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392680"/>
                <a:gridCol w="2106930"/>
                <a:gridCol w="2595880"/>
                <a:gridCol w="3307271"/>
                <a:gridCol w="1935480"/>
                <a:gridCol w="2072005"/>
                <a:gridCol w="20116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등록운영자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ID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f_reg_id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최초등록시점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f_regdate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수정운영자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ID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l_upd_id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최종수정시점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l_upddate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0982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42180" y="1025100"/>
            <a:ext cx="7071081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-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통합게시판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89337" y="1963700"/>
            <a:ext cx="1778349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board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8023269"/>
              </p:ext>
            </p:extLst>
          </p:nvPr>
        </p:nvGraphicFramePr>
        <p:xfrm>
          <a:off x="1613430" y="3142544"/>
          <a:ext cx="18836832" cy="1014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106930"/>
                <a:gridCol w="2556193"/>
                <a:gridCol w="24942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게시물번호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 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Bl_no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분류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Board_Category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타이틀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닉네임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작성자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등록일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조회수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Readcnt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추천수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Hitcnt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그룹번호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Group_no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65756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07716" y="1025100"/>
            <a:ext cx="714000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통합게시판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89337" y="1963700"/>
            <a:ext cx="1778349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board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91990739"/>
              </p:ext>
            </p:extLst>
          </p:nvPr>
        </p:nvGraphicFramePr>
        <p:xfrm>
          <a:off x="1613430" y="3262488"/>
          <a:ext cx="20598956" cy="4156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106930"/>
                <a:gridCol w="3708717"/>
                <a:gridCol w="3103880"/>
                <a:gridCol w="3307271"/>
                <a:gridCol w="1935480"/>
                <a:gridCol w="2072005"/>
                <a:gridCol w="1808480"/>
              </a:tblGrid>
              <a:tr h="6166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글단계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Step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정렬순서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Sort_no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삭제구분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delfalg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통합게시판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board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 분류 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Boardlist_no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7262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607720" y="1025100"/>
            <a:ext cx="714000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파일업로드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75208" y="1963700"/>
            <a:ext cx="2006616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upload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97540919"/>
              </p:ext>
            </p:extLst>
          </p:nvPr>
        </p:nvGraphicFramePr>
        <p:xfrm>
          <a:off x="1613430" y="3142544"/>
          <a:ext cx="20106832" cy="6398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106930"/>
                <a:gridCol w="2556193"/>
                <a:gridCol w="37642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Upload_no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게시물 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업로드파일명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오리지날파일명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Ori_file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파일사이즈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Filesize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파일업로드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upload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다운수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downcnt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84459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793398" y="1025100"/>
            <a:ext cx="8768660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공지사항 게시판</a:t>
            </a:r>
            <a:endParaRPr lang="en-US" altLang="ko-KR" sz="5400" b="1" dirty="0" smtClean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516702" y="1963700"/>
            <a:ext cx="3323645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>
                <a:solidFill>
                  <a:schemeClr val="tx1"/>
                </a:solidFill>
                <a:latin typeface="Montserrat Light"/>
                <a:cs typeface="Montserrat Light"/>
              </a:rPr>
              <a:t>board_notice</a:t>
            </a:r>
            <a:endParaRPr lang="en-US" b="1" dirty="0" smtClean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31140949"/>
              </p:ext>
            </p:extLst>
          </p:nvPr>
        </p:nvGraphicFramePr>
        <p:xfrm>
          <a:off x="2178206" y="3142544"/>
          <a:ext cx="19613119" cy="712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3230880"/>
                <a:gridCol w="2106930"/>
                <a:gridCol w="25958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이름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제목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작성일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조회수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readcount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content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공지사항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Board_notice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파일사이즈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filesize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810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139647" y="1025100"/>
            <a:ext cx="807616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이벤트 게시판</a:t>
            </a:r>
            <a:endParaRPr lang="en-US" altLang="ko-KR" sz="5400" b="1" dirty="0" smtClean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586497" y="1963700"/>
            <a:ext cx="3184055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>
                <a:solidFill>
                  <a:schemeClr val="tx1"/>
                </a:solidFill>
                <a:latin typeface="Montserrat Light"/>
                <a:cs typeface="Montserrat Light"/>
              </a:rPr>
              <a:t>board_event</a:t>
            </a:r>
            <a:endParaRPr lang="en-US" b="1" dirty="0" smtClean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09927170"/>
              </p:ext>
            </p:extLst>
          </p:nvPr>
        </p:nvGraphicFramePr>
        <p:xfrm>
          <a:off x="2178206" y="3142544"/>
          <a:ext cx="20199731" cy="787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455"/>
                <a:gridCol w="3078480"/>
                <a:gridCol w="2106930"/>
                <a:gridCol w="2106930"/>
                <a:gridCol w="3882771"/>
                <a:gridCol w="1935480"/>
                <a:gridCol w="2072005"/>
                <a:gridCol w="20116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 제목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작성일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조회수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readcount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content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filename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이벤트게시판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Board_event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파일사이즈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filesize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810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85894" y="1025100"/>
            <a:ext cx="7383666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en-US" altLang="ko-KR" sz="5400" b="1" dirty="0" err="1">
                <a:solidFill>
                  <a:schemeClr val="tx2"/>
                </a:solidFill>
                <a:latin typeface="Montserrat"/>
                <a:cs typeface="Montserrat"/>
              </a:rPr>
              <a:t>qna</a:t>
            </a:r>
            <a:r>
              <a:rPr lang="en-US" altLang="ko-KR" sz="5400" b="1" dirty="0">
                <a:solidFill>
                  <a:schemeClr val="tx2"/>
                </a:solidFill>
                <a:latin typeface="Montserrat"/>
                <a:cs typeface="Montserrat"/>
              </a:rPr>
              <a:t> </a:t>
            </a:r>
            <a:r>
              <a:rPr lang="ko-KR" altLang="en-US" sz="5400" b="1" dirty="0">
                <a:solidFill>
                  <a:schemeClr val="tx2"/>
                </a:solidFill>
                <a:latin typeface="Montserrat"/>
                <a:cs typeface="Montserrat"/>
              </a:rPr>
              <a:t>게시판</a:t>
            </a:r>
            <a:endParaRPr lang="en-US" altLang="ko-KR" sz="5400" b="1" dirty="0" smtClean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781198" y="1963700"/>
            <a:ext cx="279465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>
                <a:solidFill>
                  <a:schemeClr val="tx1"/>
                </a:solidFill>
                <a:latin typeface="Montserrat Light"/>
                <a:cs typeface="Montserrat Light"/>
              </a:rPr>
              <a:t>board_qna</a:t>
            </a:r>
            <a:endParaRPr lang="en-US" b="1" dirty="0" smtClean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76423717"/>
              </p:ext>
            </p:extLst>
          </p:nvPr>
        </p:nvGraphicFramePr>
        <p:xfrm>
          <a:off x="2178206" y="3142544"/>
          <a:ext cx="18285969" cy="5970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392680"/>
                <a:gridCol w="2106930"/>
                <a:gridCol w="210693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qna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 qna</a:t>
                      </a:r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이름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qna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 제목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DATE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qna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작성일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regdate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sysdate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 qna</a:t>
                      </a:r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조회수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readcount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qna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게시판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Board_qna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내용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content 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clob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810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85893" y="1025100"/>
            <a:ext cx="7383666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</a:t>
            </a: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– 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포인트 설정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08025" y="1963700"/>
            <a:ext cx="2540993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Set_point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8122505"/>
              </p:ext>
            </p:extLst>
          </p:nvPr>
        </p:nvGraphicFramePr>
        <p:xfrm>
          <a:off x="1613430" y="3142544"/>
          <a:ext cx="18285969" cy="72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93"/>
                <a:gridCol w="2392680"/>
                <a:gridCol w="2106930"/>
                <a:gridCol w="210693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포인트 설정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Set_point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Po_no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포인트 설정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Set_point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코드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Po_code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Varchar2(50)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포인트 설정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Set_point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상황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Po_Detail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포인트 설정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Set_point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획득포인트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point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포인트 설정</a:t>
                      </a: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Set_point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획득경험치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Set_exp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46459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31904" y="1025100"/>
            <a:ext cx="6091645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레벨 기준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350568" y="1963700"/>
            <a:ext cx="3655915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Standard_level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37061693"/>
              </p:ext>
            </p:extLst>
          </p:nvPr>
        </p:nvGraphicFramePr>
        <p:xfrm>
          <a:off x="1613430" y="3142544"/>
          <a:ext cx="21984843" cy="444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3561080"/>
                <a:gridCol w="3581717"/>
                <a:gridCol w="36118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레벨기준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Standard_level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Lv_no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레벨기준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Standard_level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레벨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Lev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레벨기준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Standard_level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Rank_name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레벨기준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Standard_level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기준경험치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St_exp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레벨기준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Standard_level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아이콘 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Icon_file_name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7599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253732" y="1025100"/>
            <a:ext cx="584798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우편번</a:t>
            </a:r>
            <a:r>
              <a:rPr lang="ko-KR" altLang="en-US" sz="5400" b="1" dirty="0">
                <a:solidFill>
                  <a:schemeClr val="tx2"/>
                </a:solidFill>
                <a:latin typeface="Montserrat"/>
                <a:cs typeface="Montserrat"/>
              </a:rPr>
              <a:t>호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087567" y="1963700"/>
            <a:ext cx="2181922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zipcode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3366709"/>
              </p:ext>
            </p:extLst>
          </p:nvPr>
        </p:nvGraphicFramePr>
        <p:xfrm>
          <a:off x="1613430" y="3142544"/>
          <a:ext cx="19997293" cy="572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106930"/>
                <a:gridCol w="3581717"/>
                <a:gridCol w="30784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Varchar2(100)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97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시도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Sido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구군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Gugun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동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Dong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시작번지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Startbunji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우편번호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zipcode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bg2"/>
                          </a:solidFill>
                        </a:rPr>
                        <a:t>끝번지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endbunji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Varchar2(255)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9315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18311" y="1025100"/>
            <a:ext cx="6920397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2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전체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설계</a:t>
            </a:r>
            <a:endParaRPr lang="en-US" altLang="ko-KR" sz="2000" dirty="0"/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2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/>
              <a:t>전체 </a:t>
            </a:r>
            <a:r>
              <a:rPr lang="en-US" altLang="ko-KR" dirty="0"/>
              <a:t>DB </a:t>
            </a:r>
            <a:r>
              <a:rPr lang="ko-KR" altLang="en-US" dirty="0"/>
              <a:t>설계 및 </a:t>
            </a:r>
            <a:r>
              <a:rPr lang="en-US" altLang="ko-KR" dirty="0"/>
              <a:t>ADMIN, USER </a:t>
            </a:r>
            <a:r>
              <a:rPr lang="ko-KR" altLang="en-US" dirty="0" err="1"/>
              <a:t>화면단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/>
              <a:t>Admin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단</a:t>
            </a:r>
            <a:r>
              <a:rPr lang="en-US" altLang="ko-KR" dirty="0" smtClean="0"/>
              <a:t> </a:t>
            </a:r>
            <a:r>
              <a:rPr lang="ko-KR" altLang="en-US" dirty="0"/>
              <a:t>코딩</a:t>
            </a:r>
            <a:endParaRPr lang="en-US" altLang="ko-KR" dirty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2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업무분배 및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 프로젝트 </a:t>
            </a:r>
            <a:r>
              <a:rPr lang="en-US" altLang="ko-KR" dirty="0" smtClean="0"/>
              <a:t>admin </a:t>
            </a:r>
            <a:r>
              <a:rPr lang="ko-KR" altLang="en-US" dirty="0" smtClean="0"/>
              <a:t>단 코딩 시작</a:t>
            </a:r>
            <a:endParaRPr lang="en-US" altLang="ko-KR" dirty="0" smtClean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2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/>
              <a:t>전체 </a:t>
            </a:r>
            <a:r>
              <a:rPr lang="en-US" altLang="ko-KR" dirty="0"/>
              <a:t>DB </a:t>
            </a:r>
            <a:r>
              <a:rPr lang="ko-KR" altLang="en-US" dirty="0"/>
              <a:t>설계 및 </a:t>
            </a:r>
            <a:r>
              <a:rPr lang="en-US" altLang="ko-KR" dirty="0"/>
              <a:t>ADMIN, USER </a:t>
            </a:r>
            <a:r>
              <a:rPr lang="ko-KR" altLang="en-US" dirty="0" err="1"/>
              <a:t>화면단</a:t>
            </a:r>
            <a:r>
              <a:rPr lang="ko-KR" altLang="en-US" dirty="0"/>
              <a:t>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77459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561237" y="1025100"/>
            <a:ext cx="7232983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중복추천방</a:t>
            </a:r>
            <a:r>
              <a:rPr lang="ko-KR" altLang="en-US" sz="5400" b="1" dirty="0">
                <a:solidFill>
                  <a:schemeClr val="tx2"/>
                </a:solidFill>
                <a:latin typeface="Montserrat"/>
                <a:cs typeface="Montserrat"/>
              </a:rPr>
              <a:t>지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86483" y="1963700"/>
            <a:ext cx="2384092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err="1" smtClean="0">
                <a:solidFill>
                  <a:schemeClr val="tx1"/>
                </a:solidFill>
                <a:latin typeface="Montserrat Light"/>
                <a:cs typeface="Montserrat Light"/>
              </a:rPr>
              <a:t>Rec_user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15233195"/>
              </p:ext>
            </p:extLst>
          </p:nvPr>
        </p:nvGraphicFramePr>
        <p:xfrm>
          <a:off x="1613430" y="3142544"/>
          <a:ext cx="19997293" cy="315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106930"/>
                <a:gridCol w="3581717"/>
                <a:gridCol w="30784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중복추천방지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Rec_user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게시물 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Board_no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중복추천방지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Rec_user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회원번호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Mem_no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4616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253735" y="1025100"/>
            <a:ext cx="5847989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DB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설계 배너관리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62109" y="1963700"/>
            <a:ext cx="2032842" cy="80017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b="1" dirty="0" smtClean="0">
                <a:solidFill>
                  <a:schemeClr val="tx1"/>
                </a:solidFill>
                <a:latin typeface="Montserrat Light"/>
                <a:cs typeface="Montserrat Light"/>
              </a:rPr>
              <a:t>Banner</a:t>
            </a:r>
            <a:endParaRPr lang="en-US" b="1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9936558"/>
              </p:ext>
            </p:extLst>
          </p:nvPr>
        </p:nvGraphicFramePr>
        <p:xfrm>
          <a:off x="1613430" y="3142544"/>
          <a:ext cx="19997293" cy="534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/>
                <a:gridCol w="2106930"/>
                <a:gridCol w="3581717"/>
                <a:gridCol w="3078480"/>
                <a:gridCol w="3307271"/>
                <a:gridCol w="1935480"/>
                <a:gridCol w="2072005"/>
                <a:gridCol w="1808480"/>
              </a:tblGrid>
              <a:tr h="775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엔티티명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r>
                        <a:rPr lang="en-US" altLang="ko-KR" baseline="0" dirty="0" smtClean="0"/>
                        <a:t> / 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default</a:t>
                      </a:r>
                      <a:endParaRPr lang="ko-KR" altLang="en-US" dirty="0"/>
                    </a:p>
                  </a:txBody>
                  <a:tcPr/>
                </a:tc>
              </a:tr>
              <a:tr h="77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 번호</a:t>
                      </a:r>
                      <a:endParaRPr lang="en-US" altLang="ko-KR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Not</a:t>
                      </a: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6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 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URL 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주소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URL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770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 설명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소제목</a:t>
                      </a:r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baseline="0" dirty="0" smtClean="0">
                          <a:solidFill>
                            <a:schemeClr val="bg2"/>
                          </a:solidFill>
                        </a:rPr>
                        <a:t>Not null</a:t>
                      </a: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833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</a:t>
                      </a:r>
                      <a:endParaRPr lang="ko-KR" altLang="en-US" b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 이미지 파일명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solidFill>
                            <a:schemeClr val="bg2"/>
                          </a:solidFill>
                        </a:rPr>
                        <a:t>Banner_File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Varchar(255)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82843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77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2"/>
                          </a:solidFill>
                        </a:rPr>
                        <a:t>배너 구분 값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Division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Varchar(20)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2"/>
                          </a:solidFill>
                        </a:rPr>
                        <a:t>‘N’</a:t>
                      </a:r>
                      <a:endParaRPr lang="ko-KR" alt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61561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18311" y="1025100"/>
            <a:ext cx="6920397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3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전체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수정 및 </a:t>
            </a:r>
            <a:r>
              <a:rPr lang="en-US" altLang="ko-KR" dirty="0" smtClean="0"/>
              <a:t>Admin</a:t>
            </a:r>
            <a:r>
              <a:rPr lang="ko-KR" altLang="en-US" dirty="0" smtClean="0"/>
              <a:t>단 코딩</a:t>
            </a:r>
            <a:r>
              <a:rPr lang="en-US" altLang="ko-KR" dirty="0" smtClean="0"/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dirty="0" smtClean="0"/>
              <a:t>SVN</a:t>
            </a:r>
            <a:r>
              <a:rPr lang="ko-KR" altLang="en-US" dirty="0" smtClean="0"/>
              <a:t>을 </a:t>
            </a:r>
            <a:r>
              <a:rPr lang="ko-KR" altLang="en-US" dirty="0"/>
              <a:t>이용하여 소스 </a:t>
            </a:r>
            <a:r>
              <a:rPr lang="ko-KR" altLang="en-US" dirty="0" smtClean="0"/>
              <a:t>통합</a:t>
            </a:r>
            <a:endParaRPr lang="en-US" altLang="ko-KR" dirty="0"/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Admin</a:t>
            </a:r>
            <a:r>
              <a:rPr lang="ko-KR" altLang="en-US" dirty="0" smtClean="0"/>
              <a:t>단 코딩 마무리</a:t>
            </a:r>
            <a:r>
              <a:rPr lang="en-US" altLang="ko-KR" dirty="0" smtClean="0"/>
              <a:t>,</a:t>
            </a:r>
          </a:p>
          <a:p>
            <a:pPr algn="ctr">
              <a:lnSpc>
                <a:spcPct val="120000"/>
              </a:lnSpc>
            </a:pPr>
            <a:r>
              <a:rPr lang="en-US" altLang="ko-KR" dirty="0" smtClean="0"/>
              <a:t>User</a:t>
            </a:r>
            <a:r>
              <a:rPr lang="ko-KR" altLang="en-US" dirty="0" smtClean="0"/>
              <a:t>단 코딩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DB </a:t>
            </a:r>
            <a:r>
              <a:rPr lang="ko-KR" altLang="en-US" dirty="0" smtClean="0"/>
              <a:t>보완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단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User</a:t>
            </a:r>
            <a:r>
              <a:rPr lang="ko-KR" altLang="en-US" dirty="0" smtClean="0"/>
              <a:t>단 업무 재분배 및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단 코딩</a:t>
            </a:r>
            <a:endParaRPr lang="en-US" altLang="ko-KR" dirty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Admin</a:t>
            </a:r>
            <a:r>
              <a:rPr lang="ko-KR" altLang="en-US" dirty="0" smtClean="0"/>
              <a:t>단 및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단 코딩 시작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4161245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2"/>
          <p:cNvSpPr>
            <a:spLocks noChangeAspect="1"/>
          </p:cNvSpPr>
          <p:nvPr/>
        </p:nvSpPr>
        <p:spPr>
          <a:xfrm>
            <a:off x="17286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Freeform 71"/>
          <p:cNvSpPr>
            <a:spLocks noChangeAspect="1"/>
          </p:cNvSpPr>
          <p:nvPr/>
        </p:nvSpPr>
        <p:spPr>
          <a:xfrm>
            <a:off x="13773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Freeform 70"/>
          <p:cNvSpPr>
            <a:spLocks noChangeAspect="1"/>
          </p:cNvSpPr>
          <p:nvPr/>
        </p:nvSpPr>
        <p:spPr>
          <a:xfrm>
            <a:off x="10258425" y="6523038"/>
            <a:ext cx="3860800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Freeform 51"/>
          <p:cNvSpPr>
            <a:spLocks noChangeAspect="1"/>
          </p:cNvSpPr>
          <p:nvPr/>
        </p:nvSpPr>
        <p:spPr>
          <a:xfrm>
            <a:off x="6745288" y="6523038"/>
            <a:ext cx="3859212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3232150" y="6523038"/>
            <a:ext cx="3859213" cy="2166937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4233863" y="3856038"/>
            <a:ext cx="1844675" cy="1878012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77533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화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1271250" y="3856038"/>
            <a:ext cx="1844675" cy="187801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수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14789150" y="3829050"/>
            <a:ext cx="1844675" cy="1878013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목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18307050" y="3857625"/>
            <a:ext cx="1846263" cy="1878013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/>
                </a:solidFill>
                <a:latin typeface="Montserrat"/>
                <a:cs typeface="Montserrat"/>
              </a:rPr>
              <a:t>금</a:t>
            </a:r>
            <a:endParaRPr lang="en-US" sz="40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49163" name="Freeform 162"/>
          <p:cNvSpPr>
            <a:spLocks noChangeArrowheads="1"/>
          </p:cNvSpPr>
          <p:nvPr/>
        </p:nvSpPr>
        <p:spPr bwMode="auto">
          <a:xfrm>
            <a:off x="4738688" y="7531100"/>
            <a:ext cx="766762" cy="676275"/>
          </a:xfrm>
          <a:custGeom>
            <a:avLst/>
            <a:gdLst>
              <a:gd name="T0" fmla="*/ 729134 w 601"/>
              <a:gd name="T1" fmla="*/ 674875 h 531"/>
              <a:gd name="T2" fmla="*/ 729134 w 601"/>
              <a:gd name="T3" fmla="*/ 674875 h 531"/>
              <a:gd name="T4" fmla="*/ 35692 w 601"/>
              <a:gd name="T5" fmla="*/ 674875 h 531"/>
              <a:gd name="T6" fmla="*/ 0 w 601"/>
              <a:gd name="T7" fmla="*/ 639221 h 531"/>
              <a:gd name="T8" fmla="*/ 0 w 601"/>
              <a:gd name="T9" fmla="*/ 35654 h 531"/>
              <a:gd name="T10" fmla="*/ 35692 w 601"/>
              <a:gd name="T11" fmla="*/ 0 h 531"/>
              <a:gd name="T12" fmla="*/ 729134 w 601"/>
              <a:gd name="T13" fmla="*/ 0 h 531"/>
              <a:gd name="T14" fmla="*/ 764826 w 601"/>
              <a:gd name="T15" fmla="*/ 35654 h 531"/>
              <a:gd name="T16" fmla="*/ 764826 w 601"/>
              <a:gd name="T17" fmla="*/ 639221 h 531"/>
              <a:gd name="T18" fmla="*/ 729134 w 601"/>
              <a:gd name="T19" fmla="*/ 674875 h 531"/>
              <a:gd name="T20" fmla="*/ 71384 w 601"/>
              <a:gd name="T21" fmla="*/ 35654 h 531"/>
              <a:gd name="T22" fmla="*/ 71384 w 601"/>
              <a:gd name="T23" fmla="*/ 35654 h 531"/>
              <a:gd name="T24" fmla="*/ 35692 w 601"/>
              <a:gd name="T25" fmla="*/ 72581 h 531"/>
              <a:gd name="T26" fmla="*/ 71384 w 601"/>
              <a:gd name="T27" fmla="*/ 108235 h 531"/>
              <a:gd name="T28" fmla="*/ 107076 w 601"/>
              <a:gd name="T29" fmla="*/ 72581 h 531"/>
              <a:gd name="T30" fmla="*/ 71384 w 601"/>
              <a:gd name="T31" fmla="*/ 35654 h 531"/>
              <a:gd name="T32" fmla="*/ 179734 w 601"/>
              <a:gd name="T33" fmla="*/ 35654 h 531"/>
              <a:gd name="T34" fmla="*/ 179734 w 601"/>
              <a:gd name="T35" fmla="*/ 35654 h 531"/>
              <a:gd name="T36" fmla="*/ 144042 w 601"/>
              <a:gd name="T37" fmla="*/ 72581 h 531"/>
              <a:gd name="T38" fmla="*/ 179734 w 601"/>
              <a:gd name="T39" fmla="*/ 108235 h 531"/>
              <a:gd name="T40" fmla="*/ 215426 w 601"/>
              <a:gd name="T41" fmla="*/ 72581 h 531"/>
              <a:gd name="T42" fmla="*/ 179734 w 601"/>
              <a:gd name="T43" fmla="*/ 35654 h 531"/>
              <a:gd name="T44" fmla="*/ 288085 w 601"/>
              <a:gd name="T45" fmla="*/ 35654 h 531"/>
              <a:gd name="T46" fmla="*/ 288085 w 601"/>
              <a:gd name="T47" fmla="*/ 35654 h 531"/>
              <a:gd name="T48" fmla="*/ 251118 w 601"/>
              <a:gd name="T49" fmla="*/ 72581 h 531"/>
              <a:gd name="T50" fmla="*/ 288085 w 601"/>
              <a:gd name="T51" fmla="*/ 108235 h 531"/>
              <a:gd name="T52" fmla="*/ 323776 w 601"/>
              <a:gd name="T53" fmla="*/ 72581 h 531"/>
              <a:gd name="T54" fmla="*/ 288085 w 601"/>
              <a:gd name="T55" fmla="*/ 35654 h 531"/>
              <a:gd name="T56" fmla="*/ 729134 w 601"/>
              <a:gd name="T57" fmla="*/ 143888 h 531"/>
              <a:gd name="T58" fmla="*/ 729134 w 601"/>
              <a:gd name="T59" fmla="*/ 143888 h 531"/>
              <a:gd name="T60" fmla="*/ 693443 w 601"/>
              <a:gd name="T61" fmla="*/ 143888 h 531"/>
              <a:gd name="T62" fmla="*/ 71384 w 601"/>
              <a:gd name="T63" fmla="*/ 143888 h 531"/>
              <a:gd name="T64" fmla="*/ 35692 w 601"/>
              <a:gd name="T65" fmla="*/ 143888 h 531"/>
              <a:gd name="T66" fmla="*/ 35692 w 601"/>
              <a:gd name="T67" fmla="*/ 639221 h 531"/>
              <a:gd name="T68" fmla="*/ 729134 w 601"/>
              <a:gd name="T69" fmla="*/ 639221 h 531"/>
              <a:gd name="T70" fmla="*/ 729134 w 601"/>
              <a:gd name="T71" fmla="*/ 143888 h 531"/>
              <a:gd name="T72" fmla="*/ 279162 w 601"/>
              <a:gd name="T73" fmla="*/ 360358 h 531"/>
              <a:gd name="T74" fmla="*/ 279162 w 601"/>
              <a:gd name="T75" fmla="*/ 360358 h 531"/>
              <a:gd name="T76" fmla="*/ 297008 w 601"/>
              <a:gd name="T77" fmla="*/ 378184 h 531"/>
              <a:gd name="T78" fmla="*/ 297008 w 601"/>
              <a:gd name="T79" fmla="*/ 378184 h 531"/>
              <a:gd name="T80" fmla="*/ 350545 w 601"/>
              <a:gd name="T81" fmla="*/ 422752 h 531"/>
              <a:gd name="T82" fmla="*/ 467819 w 601"/>
              <a:gd name="T83" fmla="*/ 306877 h 531"/>
              <a:gd name="T84" fmla="*/ 467819 w 601"/>
              <a:gd name="T85" fmla="*/ 306877 h 531"/>
              <a:gd name="T86" fmla="*/ 494588 w 601"/>
              <a:gd name="T87" fmla="*/ 287777 h 531"/>
              <a:gd name="T88" fmla="*/ 531554 w 601"/>
              <a:gd name="T89" fmla="*/ 324704 h 531"/>
              <a:gd name="T90" fmla="*/ 512434 w 601"/>
              <a:gd name="T91" fmla="*/ 351444 h 531"/>
              <a:gd name="T92" fmla="*/ 512434 w 601"/>
              <a:gd name="T93" fmla="*/ 351444 h 531"/>
              <a:gd name="T94" fmla="*/ 368391 w 601"/>
              <a:gd name="T95" fmla="*/ 495333 h 531"/>
              <a:gd name="T96" fmla="*/ 368391 w 601"/>
              <a:gd name="T97" fmla="*/ 495333 h 531"/>
              <a:gd name="T98" fmla="*/ 350545 w 601"/>
              <a:gd name="T99" fmla="*/ 504246 h 531"/>
              <a:gd name="T100" fmla="*/ 323776 w 601"/>
              <a:gd name="T101" fmla="*/ 495333 h 531"/>
              <a:gd name="T102" fmla="*/ 323776 w 601"/>
              <a:gd name="T103" fmla="*/ 495333 h 531"/>
              <a:gd name="T104" fmla="*/ 251118 w 601"/>
              <a:gd name="T105" fmla="*/ 422752 h 531"/>
              <a:gd name="T106" fmla="*/ 251118 w 601"/>
              <a:gd name="T107" fmla="*/ 422752 h 531"/>
              <a:gd name="T108" fmla="*/ 242195 w 601"/>
              <a:gd name="T109" fmla="*/ 396011 h 531"/>
              <a:gd name="T110" fmla="*/ 279162 w 601"/>
              <a:gd name="T111" fmla="*/ 360358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106"/>
          <p:cNvSpPr>
            <a:spLocks noChangeArrowheads="1"/>
          </p:cNvSpPr>
          <p:nvPr/>
        </p:nvSpPr>
        <p:spPr bwMode="auto">
          <a:xfrm>
            <a:off x="18849975" y="7531100"/>
            <a:ext cx="771525" cy="698500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165" name="Freeform 60"/>
          <p:cNvSpPr>
            <a:spLocks noChangeArrowheads="1"/>
          </p:cNvSpPr>
          <p:nvPr/>
        </p:nvSpPr>
        <p:spPr bwMode="auto">
          <a:xfrm>
            <a:off x="8261350" y="7531100"/>
            <a:ext cx="771525" cy="771525"/>
          </a:xfrm>
          <a:custGeom>
            <a:avLst/>
            <a:gdLst>
              <a:gd name="T0" fmla="*/ 389712 w 602"/>
              <a:gd name="T1" fmla="*/ 770652 h 602"/>
              <a:gd name="T2" fmla="*/ 389712 w 602"/>
              <a:gd name="T3" fmla="*/ 770652 h 602"/>
              <a:gd name="T4" fmla="*/ 0 w 602"/>
              <a:gd name="T5" fmla="*/ 389814 h 602"/>
              <a:gd name="T6" fmla="*/ 389712 w 602"/>
              <a:gd name="T7" fmla="*/ 0 h 602"/>
              <a:gd name="T8" fmla="*/ 770450 w 602"/>
              <a:gd name="T9" fmla="*/ 389814 h 602"/>
              <a:gd name="T10" fmla="*/ 389712 w 602"/>
              <a:gd name="T11" fmla="*/ 770652 h 602"/>
              <a:gd name="T12" fmla="*/ 389712 w 602"/>
              <a:gd name="T13" fmla="*/ 73090 h 602"/>
              <a:gd name="T14" fmla="*/ 389712 w 602"/>
              <a:gd name="T15" fmla="*/ 73090 h 602"/>
              <a:gd name="T16" fmla="*/ 73071 w 602"/>
              <a:gd name="T17" fmla="*/ 389814 h 602"/>
              <a:gd name="T18" fmla="*/ 389712 w 602"/>
              <a:gd name="T19" fmla="*/ 697562 h 602"/>
              <a:gd name="T20" fmla="*/ 697379 w 602"/>
              <a:gd name="T21" fmla="*/ 389814 h 602"/>
              <a:gd name="T22" fmla="*/ 389712 w 602"/>
              <a:gd name="T23" fmla="*/ 73090 h 602"/>
              <a:gd name="T24" fmla="*/ 389712 w 602"/>
              <a:gd name="T25" fmla="*/ 552664 h 602"/>
              <a:gd name="T26" fmla="*/ 389712 w 602"/>
              <a:gd name="T27" fmla="*/ 552664 h 602"/>
              <a:gd name="T28" fmla="*/ 316641 w 602"/>
              <a:gd name="T29" fmla="*/ 453928 h 602"/>
              <a:gd name="T30" fmla="*/ 389712 w 602"/>
              <a:gd name="T31" fmla="*/ 191060 h 602"/>
              <a:gd name="T32" fmla="*/ 452527 w 602"/>
              <a:gd name="T33" fmla="*/ 453928 h 602"/>
              <a:gd name="T34" fmla="*/ 389712 w 602"/>
              <a:gd name="T35" fmla="*/ 552664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Freeform 99"/>
          <p:cNvSpPr>
            <a:spLocks noChangeAspect="1" noChangeArrowheads="1"/>
          </p:cNvSpPr>
          <p:nvPr/>
        </p:nvSpPr>
        <p:spPr bwMode="auto">
          <a:xfrm>
            <a:off x="15278100" y="7680325"/>
            <a:ext cx="862013" cy="527050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22"/>
          <p:cNvSpPr>
            <a:spLocks noChangeAspect="1" noChangeArrowheads="1"/>
          </p:cNvSpPr>
          <p:nvPr/>
        </p:nvSpPr>
        <p:spPr bwMode="auto">
          <a:xfrm>
            <a:off x="11750675" y="7586663"/>
            <a:ext cx="849313" cy="849312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18311" y="1025100"/>
            <a:ext cx="6920397" cy="107717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7" tIns="121899" rIns="243797" bIns="121899" anchor="ctr">
            <a:spAutoFit/>
          </a:bodyPr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tabLst>
                <a:tab pos="338138" algn="l"/>
              </a:tabLst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4</a:t>
            </a:r>
            <a:r>
              <a:rPr lang="ko-KR" altLang="en-US" sz="5400" b="1" dirty="0" smtClean="0">
                <a:solidFill>
                  <a:schemeClr val="tx2"/>
                </a:solidFill>
                <a:latin typeface="Montserrat"/>
                <a:cs typeface="Montserrat"/>
              </a:rPr>
              <a:t>주차 프로젝트 일정</a:t>
            </a:r>
            <a:endParaRPr lang="en-US" sz="5400" b="1" dirty="0">
              <a:solidFill>
                <a:schemeClr val="tx2"/>
              </a:solidFill>
              <a:latin typeface="Montserrat"/>
              <a:cs typeface="Montserrat"/>
            </a:endParaRPr>
          </a:p>
        </p:txBody>
      </p:sp>
      <p:sp>
        <p:nvSpPr>
          <p:cNvPr id="49170" name="TextBox 44"/>
          <p:cNvSpPr txBox="1">
            <a:spLocks noChangeArrowheads="1"/>
          </p:cNvSpPr>
          <p:nvPr/>
        </p:nvSpPr>
        <p:spPr bwMode="auto">
          <a:xfrm>
            <a:off x="3636963" y="8955088"/>
            <a:ext cx="30384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MS PGothic" panose="020B0600070205080204" pitchFamily="34" charset="-128"/>
              </a:rPr>
              <a:t>보완할 부분 토의 후 수정작업 및 추가작업</a:t>
            </a:r>
            <a:endParaRPr lang="en-US" altLang="ko-KR" dirty="0" smtClean="0">
              <a:latin typeface="MS PGothic" panose="020B0600070205080204" pitchFamily="34" charset="-128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latin typeface="MS PGothic" panose="020B0600070205080204" pitchFamily="34" charset="-128"/>
              </a:rPr>
              <a:t>DB</a:t>
            </a:r>
            <a:r>
              <a:rPr lang="ko-KR" altLang="en-US" dirty="0" smtClean="0">
                <a:latin typeface="MS PGothic" panose="020B0600070205080204" pitchFamily="34" charset="-128"/>
              </a:rPr>
              <a:t>수정</a:t>
            </a:r>
            <a:endParaRPr lang="en-US" altLang="ko-KR" dirty="0">
              <a:latin typeface="MS PGothic" panose="020B0600070205080204" pitchFamily="34" charset="-128"/>
            </a:endParaRPr>
          </a:p>
        </p:txBody>
      </p:sp>
      <p:sp>
        <p:nvSpPr>
          <p:cNvPr id="49172" name="TextBox 47"/>
          <p:cNvSpPr txBox="1">
            <a:spLocks noChangeArrowheads="1"/>
          </p:cNvSpPr>
          <p:nvPr/>
        </p:nvSpPr>
        <p:spPr bwMode="auto">
          <a:xfrm>
            <a:off x="10674349" y="91074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User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Game</a:t>
            </a:r>
            <a:r>
              <a:rPr lang="ko-KR" altLang="en-US" dirty="0" smtClean="0"/>
              <a:t>시스템 추가 및 코딩</a:t>
            </a:r>
            <a:endParaRPr lang="en-US" altLang="ko-KR" dirty="0"/>
          </a:p>
        </p:txBody>
      </p:sp>
      <p:sp>
        <p:nvSpPr>
          <p:cNvPr id="49173" name="TextBox 48"/>
          <p:cNvSpPr txBox="1">
            <a:spLocks noChangeArrowheads="1"/>
          </p:cNvSpPr>
          <p:nvPr/>
        </p:nvSpPr>
        <p:spPr bwMode="auto">
          <a:xfrm>
            <a:off x="14173199" y="9107488"/>
            <a:ext cx="303847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User </a:t>
            </a:r>
            <a:r>
              <a:rPr lang="ko-KR" altLang="en-US" dirty="0" smtClean="0"/>
              <a:t>포인트 분배작업 및 코딩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</a:t>
            </a:r>
            <a:endParaRPr lang="en-US" altLang="ko-KR" dirty="0"/>
          </a:p>
        </p:txBody>
      </p:sp>
      <p:sp>
        <p:nvSpPr>
          <p:cNvPr id="49174" name="TextBox 49"/>
          <p:cNvSpPr txBox="1">
            <a:spLocks noChangeArrowheads="1"/>
          </p:cNvSpPr>
          <p:nvPr/>
        </p:nvSpPr>
        <p:spPr bwMode="auto">
          <a:xfrm>
            <a:off x="17716499" y="8955088"/>
            <a:ext cx="3038475" cy="2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 smtClean="0"/>
              <a:t>보완점 찾고 업무 분배 및 마무리 코딩 시작</a:t>
            </a:r>
            <a:endParaRPr lang="en-US" altLang="ko-KR" dirty="0" smtClean="0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7156449" y="9107488"/>
            <a:ext cx="3038475" cy="268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-65" charset="0"/>
                <a:ea typeface="MS PGothic" pitchFamily="34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dirty="0" smtClean="0"/>
              <a:t>User</a:t>
            </a:r>
            <a:r>
              <a:rPr lang="ko-KR" altLang="en-US" dirty="0" smtClean="0"/>
              <a:t>단과 </a:t>
            </a:r>
            <a:r>
              <a:rPr lang="en-US" altLang="ko-KR" dirty="0" smtClean="0"/>
              <a:t>Admin</a:t>
            </a:r>
            <a:r>
              <a:rPr lang="ko-KR" altLang="en-US" dirty="0" smtClean="0"/>
              <a:t>단 겹치는 부분 분리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161245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etwork Dark">
      <a:dk1>
        <a:srgbClr val="F6F7FA"/>
      </a:dk1>
      <a:lt1>
        <a:srgbClr val="F6F7FA"/>
      </a:lt1>
      <a:dk2>
        <a:srgbClr val="F6F7FA"/>
      </a:dk2>
      <a:lt2>
        <a:srgbClr val="1C2835"/>
      </a:lt2>
      <a:accent1>
        <a:srgbClr val="4E67C8"/>
      </a:accent1>
      <a:accent2>
        <a:srgbClr val="5ECCF3"/>
      </a:accent2>
      <a:accent3>
        <a:srgbClr val="A7EB52"/>
      </a:accent3>
      <a:accent4>
        <a:srgbClr val="5DCEAF"/>
      </a:accent4>
      <a:accent5>
        <a:srgbClr val="FF8021"/>
      </a:accent5>
      <a:accent6>
        <a:srgbClr val="C1C3C9"/>
      </a:accent6>
      <a:hlink>
        <a:srgbClr val="5DCEAF"/>
      </a:hlink>
      <a:folHlink>
        <a:srgbClr val="FF802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30014</TotalTime>
  <Words>2833</Words>
  <Application>Microsoft Office PowerPoint</Application>
  <PresentationFormat>사용자 지정</PresentationFormat>
  <Paragraphs>1742</Paragraphs>
  <Slides>71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Slidepro</dc:creator>
  <cp:lastModifiedBy>yang-hp1</cp:lastModifiedBy>
  <cp:revision>4517</cp:revision>
  <dcterms:created xsi:type="dcterms:W3CDTF">2014-11-12T21:47:38Z</dcterms:created>
  <dcterms:modified xsi:type="dcterms:W3CDTF">2017-11-26T14:58:14Z</dcterms:modified>
</cp:coreProperties>
</file>